
<file path=[Content_Types].xml><?xml version="1.0" encoding="utf-8"?>
<Types xmlns="http://schemas.openxmlformats.org/package/2006/content-types">
  <Default ContentType="image/jpeg" Extension="jpeg"/>
  <Default ContentType="image/png" Extension="png"/>
  <Default ContentType="application/vnd.openxmlformats-package.relationships+xml" Extension="rels"/>
  <Default ContentType="image/svg+xml" Extension="svg"/>
  <Default ContentType="image/vnd.ms-photo" Extension="wdp"/>
  <Default ContentType="application/xml" Extension="xml"/>
  <Override ContentType="application/vnd.openxmlformats-officedocument.customXmlProperties+xml" PartName="/customXml/itemProps1.xml"/>
  <Override ContentType="application/vnd.openxmlformats-officedocument.customXmlProperties+xml" PartName="/customXml/itemProps2.xml"/>
  <Override ContentType="application/vnd.openxmlformats-officedocument.customXmlProperties+xml" PartName="/customXml/itemProps3.xml"/>
  <Override ContentType="application/vnd.openxmlformats-officedocument.customXmlProperties+xml" PartName="/customXml/itemProps4.xml"/>
  <Override ContentType="application/vnd.ms-office.classificationlabels+xml" PartName="/docMetadata/LabelInfo.xml"/>
  <Override ContentType="application/vnd.openxmlformats-officedocument.extended-properties+xml" PartName="/docProps/app.xml"/>
  <Override ContentType="application/vnd.openxmlformats-package.core-properties+xml" PartName="/docProps/core.xml"/>
  <Override ContentType="application/vnd.openxmlformats-officedocument.custom-properties+xml" PartName="/docProps/custom.xml"/>
  <Override ContentType="application/vnd.ms-powerpoint.authors+xml" PartName="/ppt/authors.xml"/>
  <Override ContentType="application/vnd.openxmlformats-officedocument.drawingml.chart+xml" PartName="/ppt/charts/chart1.xml"/>
  <Override ContentType="application/vnd.openxmlformats-officedocument.drawingml.chart+xml" PartName="/ppt/charts/chart2.xml"/>
  <Override ContentType="application/vnd.ms-office.chartcolorstyle+xml" PartName="/ppt/charts/colors1.xml"/>
  <Override ContentType="application/vnd.ms-office.chartcolorstyle+xml" PartName="/ppt/charts/colors2.xml"/>
  <Override ContentType="application/vnd.ms-office.chartstyle+xml" PartName="/ppt/charts/style1.xml"/>
  <Override ContentType="application/vnd.ms-office.chartstyle+xml" PartName="/ppt/charts/style2.xml"/>
  <Override ContentType="application/vnd.openxmlformats-officedocument.drawingml.diagramColors+xml" PartName="/ppt/diagrams/colors1.xml"/>
  <Override ContentType="application/vnd.openxmlformats-officedocument.drawingml.diagramData+xml" PartName="/ppt/diagrams/data1.xml"/>
  <Override ContentType="application/vnd.ms-office.drawingml.diagramDrawing+xml" PartName="/ppt/diagrams/drawing1.xml"/>
  <Override ContentType="application/vnd.openxmlformats-officedocument.drawingml.diagramLayout+xml" PartName="/ppt/diagrams/layout1.xml"/>
  <Override ContentType="application/vnd.openxmlformats-officedocument.drawingml.diagramStyle+xml" PartName="/ppt/diagrams/quickStyle1.xml"/>
  <Override ContentType="application/vnd.openxmlformats-officedocument.presentationml.handoutMaster+xml" PartName="/ppt/handoutMasters/handoutMaster1.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presentation.main+xml" PartName="/ppt/presentation.xml"/>
  <Override ContentType="application/vnd.openxmlformats-officedocument.presentationml.presProps+xml" PartName="/ppt/presProps.xml"/>
  <Override ContentType="application/vnd.ms-powerpoint.revisioninfo+xml" PartName="/ppt/revisionInfo.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3.xml"/>
  <Override ContentType="application/vnd.openxmlformats-officedocument.presentationml.slideLayout+xml" PartName="/ppt/slideLayouts/slideLayout14.xml"/>
  <Override ContentType="application/vnd.openxmlformats-officedocument.presentationml.slideLayout+xml" PartName="/ppt/slideLayouts/slideLayout15.xml"/>
  <Override ContentType="application/vnd.openxmlformats-officedocument.presentationml.slideLayout+xml" PartName="/ppt/slideLayouts/slideLayout16.xml"/>
  <Override ContentType="application/vnd.openxmlformats-officedocument.presentationml.slideLayout+xml" PartName="/ppt/slideLayouts/slideLayout17.xml"/>
  <Override ContentType="application/vnd.openxmlformats-officedocument.presentationml.slideLayout+xml" PartName="/ppt/slideLayouts/slideLayout18.xml"/>
  <Override ContentType="application/vnd.openxmlformats-officedocument.presentationml.slideLayout+xml" PartName="/ppt/slideLayouts/slideLayout19.xml"/>
  <Override ContentType="application/vnd.openxmlformats-officedocument.presentationml.slideLayout+xml" PartName="/ppt/slideLayouts/slideLayout20.xml"/>
  <Override ContentType="application/vnd.openxmlformats-officedocument.presentationml.slideLayout+xml" PartName="/ppt/slideLayouts/slideLayout21.xml"/>
  <Override ContentType="application/vnd.openxmlformats-officedocument.presentationml.slideLayout+xml" PartName="/ppt/slideLayouts/slideLayout22.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25.xml"/>
  <Override ContentType="application/vnd.openxmlformats-officedocument.presentationml.slideLayout+xml" PartName="/ppt/slideLayouts/slideLayout26.xml"/>
  <Override ContentType="application/vnd.openxmlformats-officedocument.presentationml.slideLayout+xml" PartName="/ppt/slideLayouts/slideLayout27.xml"/>
  <Override ContentType="application/vnd.openxmlformats-officedocument.presentationml.slideLayout+xml" PartName="/ppt/slideLayouts/slideLayout28.xml"/>
  <Override ContentType="application/vnd.openxmlformats-officedocument.presentationml.slideLayout+xml" PartName="/ppt/slideLayouts/slideLayout29.xml"/>
  <Override ContentType="application/vnd.openxmlformats-officedocument.presentationml.slideLayout+xml" PartName="/ppt/slideLayouts/slideLayout30.xml"/>
  <Override ContentType="application/vnd.openxmlformats-officedocument.presentationml.slideLayout+xml" PartName="/ppt/slideLayouts/slideLayout31.xml"/>
  <Override ContentType="application/vnd.openxmlformats-officedocument.presentationml.slideLayout+xml" PartName="/ppt/slideLayouts/slideLayout32.xml"/>
  <Override ContentType="application/vnd.openxmlformats-officedocument.presentationml.slideLayout+xml" PartName="/ppt/slideLayouts/slideLayout33.xml"/>
  <Override ContentType="application/vnd.openxmlformats-officedocument.presentationml.slideLayout+xml" PartName="/ppt/slideLayouts/slideLayout34.xml"/>
  <Override ContentType="application/vnd.openxmlformats-officedocument.presentationml.slideLayout+xml" PartName="/ppt/slideLayouts/slideLayout35.xml"/>
  <Override ContentType="application/vnd.openxmlformats-officedocument.presentationml.slideLayout+xml" PartName="/ppt/slideLayouts/slideLayout36.xml"/>
  <Override ContentType="application/vnd.openxmlformats-officedocument.presentationml.slideLayout+xml" PartName="/ppt/slideLayouts/slideLayout37.xml"/>
  <Override ContentType="application/vnd.openxmlformats-officedocument.presentationml.slideLayout+xml" PartName="/ppt/slideLayouts/slideLayout38.xml"/>
  <Override ContentType="application/vnd.openxmlformats-officedocument.presentationml.slideLayout+xml" PartName="/ppt/slideLayouts/slideLayout39.xml"/>
  <Override ContentType="application/vnd.openxmlformats-officedocument.presentationml.slideLayout+xml" PartName="/ppt/slideLayouts/slideLayout40.xml"/>
  <Override ContentType="application/vnd.openxmlformats-officedocument.presentationml.slideLayout+xml" PartName="/ppt/slideLayouts/slideLayout41.xml"/>
  <Override ContentType="application/vnd.openxmlformats-officedocument.presentationml.slideLayout+xml" PartName="/ppt/slideLayouts/slideLayout42.xml"/>
  <Override ContentType="application/vnd.openxmlformats-officedocument.presentationml.slideMaster+xml" PartName="/ppt/slideMasters/slideMaster1.xml"/>
  <Override ContentType="application/vnd.openxmlformats-officedocument.presentationml.slideMaster+xml" PartName="/ppt/slideMasters/slideMaster2.xml"/>
  <Override ContentType="application/vnd.openxmlformats-officedocument.presentationml.slideMaster+xml" PartName="/ppt/slideMasters/slideMaster3.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core.xml" Type="http://schemas.openxmlformats.org/package/2006/relationships/metadata/core-properties"/><Relationship Id="rId3" Target="docProps/app.xml" Type="http://schemas.openxmlformats.org/officeDocument/2006/relationships/extended-properties"/><Relationship Id="rId4" Target="docMetadata/LabelInfo.xml" Type="http://schemas.microsoft.com/office/2020/02/relationships/classificationlabels"/><Relationship Id="rId5" Target="docProps/custom.xml" Type="http://schemas.openxmlformats.org/officeDocument/2006/relationships/custom-properties"/></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48" r:id="rId1"/>
    <p:sldMasterId id="2147483686" r:id="rId2"/>
    <p:sldMasterId id="2147483705" r:id="rId3"/>
  </p:sldMasterIdLst>
  <p:notesMasterIdLst>
    <p:notesMasterId r:id="rId30"/>
  </p:notesMasterIdLst>
  <p:handoutMasterIdLst>
    <p:handoutMasterId r:id="rId31"/>
  </p:handoutMasterIdLst>
  <p:sldIdLst>
    <p:sldId id="2145706803" r:id="rId4"/>
    <p:sldId id="2145706806" r:id="rId5"/>
    <p:sldId id="372" r:id="rId6"/>
    <p:sldId id="380" r:id="rId7"/>
    <p:sldId id="2145706792" r:id="rId8"/>
    <p:sldId id="2145706817" r:id="rId9"/>
    <p:sldId id="371" r:id="rId10"/>
    <p:sldId id="2145706810" r:id="rId11"/>
    <p:sldId id="327" r:id="rId12"/>
    <p:sldId id="385" r:id="rId13"/>
    <p:sldId id="2145706796" r:id="rId14"/>
    <p:sldId id="2145706802" r:id="rId15"/>
    <p:sldId id="2145706801" r:id="rId16"/>
    <p:sldId id="2145706800" r:id="rId17"/>
    <p:sldId id="617" r:id="rId18"/>
    <p:sldId id="2145706780" r:id="rId19"/>
    <p:sldId id="280" r:id="rId20"/>
    <p:sldId id="2145706782" r:id="rId21"/>
    <p:sldId id="284" r:id="rId22"/>
    <p:sldId id="2145706797" r:id="rId23"/>
    <p:sldId id="387" r:id="rId24"/>
    <p:sldId id="2145706781" r:id="rId25"/>
    <p:sldId id="2145706813" r:id="rId26"/>
    <p:sldId id="2145706815" r:id="rId27"/>
    <p:sldId id="2145706816" r:id="rId28"/>
    <p:sldId id="2145706814" r:id="rId29"/>
  </p:sldIdLst>
  <p:sldSz cx="9144000" cy="5143500" type="screen16x9"/>
  <p:notesSz cx="6858000" cy="9144000"/>
  <p:defaultTextStyle>
    <a:defPPr rtl="0">
      <a:defRPr lang="sv-SE"/>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Tekijä" initials="K"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EE7E1"/>
    <a:srgbClr val="00816E"/>
    <a:srgbClr val="009F8D"/>
    <a:srgbClr val="3C2B7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7C4B23-12BC-4E13-B8FB-F96A3D57BED4}" v="25" dt="2025-11-14T10:37:24.56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6" d="100"/>
          <a:sy n="96" d="100"/>
        </p:scale>
        <p:origin x="1027" y="7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7.xml" Type="http://schemas.openxmlformats.org/officeDocument/2006/relationships/slide"/><Relationship Id="rId11" Target="slides/slide8.xml" Type="http://schemas.openxmlformats.org/officeDocument/2006/relationships/slide"/><Relationship Id="rId12" Target="slides/slide9.xml" Type="http://schemas.openxmlformats.org/officeDocument/2006/relationships/slide"/><Relationship Id="rId13" Target="slides/slide10.xml" Type="http://schemas.openxmlformats.org/officeDocument/2006/relationships/slide"/><Relationship Id="rId14" Target="slides/slide11.xml" Type="http://schemas.openxmlformats.org/officeDocument/2006/relationships/slide"/><Relationship Id="rId15" Target="slides/slide12.xml" Type="http://schemas.openxmlformats.org/officeDocument/2006/relationships/slide"/><Relationship Id="rId16" Target="slides/slide13.xml" Type="http://schemas.openxmlformats.org/officeDocument/2006/relationships/slide"/><Relationship Id="rId17" Target="slides/slide14.xml" Type="http://schemas.openxmlformats.org/officeDocument/2006/relationships/slide"/><Relationship Id="rId18" Target="slides/slide15.xml" Type="http://schemas.openxmlformats.org/officeDocument/2006/relationships/slide"/><Relationship Id="rId19" Target="slides/slide16.xml" Type="http://schemas.openxmlformats.org/officeDocument/2006/relationships/slide"/><Relationship Id="rId2" Target="slideMasters/slideMaster2.xml" Type="http://schemas.openxmlformats.org/officeDocument/2006/relationships/slideMaster"/><Relationship Id="rId20" Target="slides/slide17.xml" Type="http://schemas.openxmlformats.org/officeDocument/2006/relationships/slide"/><Relationship Id="rId21" Target="slides/slide18.xml" Type="http://schemas.openxmlformats.org/officeDocument/2006/relationships/slide"/><Relationship Id="rId22" Target="slides/slide19.xml" Type="http://schemas.openxmlformats.org/officeDocument/2006/relationships/slide"/><Relationship Id="rId23" Target="slides/slide20.xml" Type="http://schemas.openxmlformats.org/officeDocument/2006/relationships/slide"/><Relationship Id="rId24" Target="slides/slide21.xml" Type="http://schemas.openxmlformats.org/officeDocument/2006/relationships/slide"/><Relationship Id="rId25" Target="slides/slide22.xml" Type="http://schemas.openxmlformats.org/officeDocument/2006/relationships/slide"/><Relationship Id="rId26" Target="slides/slide23.xml" Type="http://schemas.openxmlformats.org/officeDocument/2006/relationships/slide"/><Relationship Id="rId27" Target="slides/slide24.xml" Type="http://schemas.openxmlformats.org/officeDocument/2006/relationships/slide"/><Relationship Id="rId28" Target="slides/slide25.xml" Type="http://schemas.openxmlformats.org/officeDocument/2006/relationships/slide"/><Relationship Id="rId29" Target="slides/slide26.xml" Type="http://schemas.openxmlformats.org/officeDocument/2006/relationships/slide"/><Relationship Id="rId3" Target="slideMasters/slideMaster3.xml" Type="http://schemas.openxmlformats.org/officeDocument/2006/relationships/slideMaster"/><Relationship Id="rId30" Target="notesMasters/notesMaster1.xml" Type="http://schemas.openxmlformats.org/officeDocument/2006/relationships/notesMaster"/><Relationship Id="rId31" Target="handoutMasters/handoutMaster1.xml" Type="http://schemas.openxmlformats.org/officeDocument/2006/relationships/handoutMaster"/><Relationship Id="rId32" Target="presProps.xml" Type="http://schemas.openxmlformats.org/officeDocument/2006/relationships/presProps"/><Relationship Id="rId33" Target="viewProps.xml" Type="http://schemas.openxmlformats.org/officeDocument/2006/relationships/viewProps"/><Relationship Id="rId34" Target="theme/theme1.xml" Type="http://schemas.openxmlformats.org/officeDocument/2006/relationships/theme"/><Relationship Id="rId35" Target="tableStyles.xml" Type="http://schemas.openxmlformats.org/officeDocument/2006/relationships/tableStyles"/><Relationship Id="rId36" Target="revisionInfo.xml" Type="http://schemas.microsoft.com/office/2015/10/relationships/revisionInfo"/><Relationship Id="rId37" Target="authors.xml" Type="http://schemas.microsoft.com/office/2018/10/relationships/authors"/><Relationship Id="rId38" Target="../customXml/item1.xml" Type="http://schemas.openxmlformats.org/officeDocument/2006/relationships/customXml"/><Relationship Id="rId39" Target="../customXml/item2.xml" Type="http://schemas.openxmlformats.org/officeDocument/2006/relationships/customXml"/><Relationship Id="rId4" Target="slides/slide1.xml" Type="http://schemas.openxmlformats.org/officeDocument/2006/relationships/slide"/><Relationship Id="rId40" Target="../customXml/item3.xml" Type="http://schemas.openxmlformats.org/officeDocument/2006/relationships/customXml"/><Relationship Id="rId41" Target="../customXml/item4.xml" Type="http://schemas.openxmlformats.org/officeDocument/2006/relationships/customXml"/><Relationship Id="rId5" Target="slides/slide2.xml" Type="http://schemas.openxmlformats.org/officeDocument/2006/relationships/slide"/><Relationship Id="rId6" Target="slides/slide3.xml" Type="http://schemas.openxmlformats.org/officeDocument/2006/relationships/slide"/><Relationship Id="rId7" Target="slides/slide4.xml" Type="http://schemas.openxmlformats.org/officeDocument/2006/relationships/slide"/><Relationship Id="rId8" Target="slides/slide5.xml" Type="http://schemas.openxmlformats.org/officeDocument/2006/relationships/slide"/><Relationship Id="rId9" Target="slides/slide6.xml" Type="http://schemas.openxmlformats.org/officeDocument/2006/relationships/slide"/></Relationships>
</file>

<file path=ppt/charts/_rels/chart1.xml.rels><?xml version="1.0" encoding="UTF-8" standalone="yes"?><Relationships xmlns="http://schemas.openxmlformats.org/package/2006/relationships"><Relationship Id="rId1" Target="style1.xml" Type="http://schemas.microsoft.com/office/2011/relationships/chartStyle"/><Relationship Id="rId2" Target="colors1.xml" Type="http://schemas.microsoft.com/office/2011/relationships/chartColorStyle"/><Relationship Id="rId3" Target="https://fcggroup-my.sharepoint.com/personal/sini-maaria_ahtinen_mdi_fi/Documents/Desktop/Varha%20vennuste/Varsinais-Suomen%20v&#228;est&#246;ennuste_osa_alueet%20(1).xlsb" TargetMode="External" Type="http://schemas.openxmlformats.org/officeDocument/2006/relationships/oleObject"/></Relationships>
</file>

<file path=ppt/charts/_rels/chart2.xml.rels><?xml version="1.0" encoding="UTF-8" standalone="yes"?><Relationships xmlns="http://schemas.openxmlformats.org/package/2006/relationships"><Relationship Id="rId1" Target="style2.xml" Type="http://schemas.microsoft.com/office/2011/relationships/chartStyle"/><Relationship Id="rId2" Target="colors2.xml" Type="http://schemas.microsoft.com/office/2011/relationships/chartColorStyle"/><Relationship Id="rId3" Target="https://varha.sharepoint.com/sites/Varhanalueellinenlastenjanuortenhyvinvointiryhm/Jaetut%20asiakirjat/General/Valmistelu%20Alueellinen%20lanu-suunnitelma%202026-2029/tilastot/SOTKAnet%20lasten%20pienituloisuusaste.xlsx" TargetMode="External" Type="http://schemas.openxmlformats.org/officeDocument/2006/relationships/oleObject"/></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i-FI"/>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r>
              <a:rPr lang="fi-FI" b="1"/>
              <a:t>Utveckling hos 0–1-åringar 2010–2040</a:t>
            </a:r>
          </a:p>
        </c:rich>
      </c:tx>
      <c:overlay val="0"/>
      <c:spPr>
        <a:noFill/>
        <a:ln>
          <a:noFill/>
        </a:ln>
        <a:effectLst/>
      </c:spPr>
      <c:txPr>
        <a:bodyPr rot="0" spcFirstLastPara="1" vertOverflow="ellipsis" vert="horz" wrap="square" anchor="ctr" anchorCtr="1"/>
        <a:lstStyle/>
        <a:p>
          <a:pPr>
            <a:defRPr sz="1400" b="1" i="0" u="none" strike="noStrike" kern="1200" spc="0" baseline="0">
              <a:solidFill>
                <a:schemeClr val="tx1">
                  <a:lumMod val="65000"/>
                  <a:lumOff val="35000"/>
                </a:schemeClr>
              </a:solidFill>
              <a:latin typeface="+mn-lt"/>
              <a:ea typeface="+mn-ea"/>
              <a:cs typeface="+mn-cs"/>
            </a:defRPr>
          </a:pPr>
          <a:endParaRPr lang="fi-FI"/>
        </a:p>
      </c:txPr>
    </c:title>
    <c:autoTitleDeleted val="0"/>
    <c:plotArea>
      <c:layout/>
      <c:lineChart>
        <c:grouping val="standard"/>
        <c:varyColors val="0"/>
        <c:ser>
          <c:idx val="0"/>
          <c:order val="0"/>
          <c:tx>
            <c:strRef>
              <c:f>'viiva graafir'!$A$12</c:f>
              <c:strCache>
                <c:ptCount val="1"/>
                <c:pt idx="0">
                  <c:v>Utfall</c:v>
                </c:pt>
              </c:strCache>
            </c:strRef>
          </c:tx>
          <c:spPr>
            <a:ln w="28575" cap="rnd">
              <a:solidFill>
                <a:schemeClr val="accent1"/>
              </a:solidFill>
              <a:round/>
            </a:ln>
            <a:effectLst/>
          </c:spPr>
          <c:marker>
            <c:symbol val="none"/>
          </c:marker>
          <c:cat>
            <c:numRef>
              <c:f>'viiva graafir'!$B$4:$AF$4</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'viiva graafir'!$B$12:$AF$12</c:f>
              <c:numCache>
                <c:formatCode>_-* #\ ##0_-;\-* #\ ##0_-;_-* "-"??_-;_-@_-</c:formatCode>
                <c:ptCount val="31"/>
                <c:pt idx="0">
                  <c:v>10003</c:v>
                </c:pt>
                <c:pt idx="1">
                  <c:v>9998</c:v>
                </c:pt>
                <c:pt idx="2">
                  <c:v>9727</c:v>
                </c:pt>
                <c:pt idx="3">
                  <c:v>9540</c:v>
                </c:pt>
                <c:pt idx="4">
                  <c:v>9492</c:v>
                </c:pt>
                <c:pt idx="5">
                  <c:v>9383</c:v>
                </c:pt>
                <c:pt idx="6">
                  <c:v>8899</c:v>
                </c:pt>
                <c:pt idx="7">
                  <c:v>8494</c:v>
                </c:pt>
                <c:pt idx="8">
                  <c:v>8086</c:v>
                </c:pt>
                <c:pt idx="9">
                  <c:v>7683</c:v>
                </c:pt>
                <c:pt idx="10">
                  <c:v>7659</c:v>
                </c:pt>
                <c:pt idx="11">
                  <c:v>8158</c:v>
                </c:pt>
                <c:pt idx="12">
                  <c:v>8113</c:v>
                </c:pt>
                <c:pt idx="13">
                  <c:v>7476</c:v>
                </c:pt>
                <c:pt idx="14">
                  <c:v>7871.1542498591944</c:v>
                </c:pt>
              </c:numCache>
            </c:numRef>
          </c:val>
          <c:smooth val="0"/>
          <c:extLst>
            <c:ext xmlns:c16="http://schemas.microsoft.com/office/drawing/2014/chart" uri="{C3380CC4-5D6E-409C-BE32-E72D297353CC}">
              <c16:uniqueId val="{00000000-09FD-44C2-A3B8-3E3ED926D2FA}"/>
            </c:ext>
          </c:extLst>
        </c:ser>
        <c:ser>
          <c:idx val="1"/>
          <c:order val="1"/>
          <c:tx>
            <c:strRef>
              <c:f>'viiva graafir'!$A$13</c:f>
              <c:strCache>
                <c:ptCount val="1"/>
                <c:pt idx="0">
                  <c:v>Långsammare koncentrerad</c:v>
                </c:pt>
              </c:strCache>
            </c:strRef>
          </c:tx>
          <c:spPr>
            <a:ln w="28575" cap="rnd">
              <a:solidFill>
                <a:schemeClr val="accent2"/>
              </a:solidFill>
              <a:round/>
            </a:ln>
            <a:effectLst/>
          </c:spPr>
          <c:marker>
            <c:symbol val="none"/>
          </c:marker>
          <c:cat>
            <c:numRef>
              <c:f>'viiva graafir'!$B$4:$AF$4</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'viiva graafir'!$B$13:$AF$13</c:f>
              <c:numCache>
                <c:formatCode>General</c:formatCode>
                <c:ptCount val="31"/>
                <c:pt idx="14" formatCode="_-* #\ ##0_-;\-* #\ ##0_-;_-* &quot;-&quot;??_-;_-@_-">
                  <c:v>7871.1542498591944</c:v>
                </c:pt>
                <c:pt idx="15" formatCode="_-* #\ ##0_-;\-* #\ ##0_-;_-* &quot;-&quot;??_-;_-@_-">
                  <c:v>8233.2725170255671</c:v>
                </c:pt>
                <c:pt idx="16" formatCode="_-* #\ ##0_-;\-* #\ ##0_-;_-* &quot;-&quot;??_-;_-@_-">
                  <c:v>8291.9196559357624</c:v>
                </c:pt>
                <c:pt idx="17" formatCode="_-* #\ ##0_-;\-* #\ ##0_-;_-* &quot;-&quot;??_-;_-@_-">
                  <c:v>8400.3238347311162</c:v>
                </c:pt>
                <c:pt idx="18" formatCode="_-* #\ ##0_-;\-* #\ ##0_-;_-* &quot;-&quot;??_-;_-@_-">
                  <c:v>8494.1900441440248</c:v>
                </c:pt>
                <c:pt idx="19" formatCode="_-* #\ ##0_-;\-* #\ ##0_-;_-* &quot;-&quot;??_-;_-@_-">
                  <c:v>8574.1170630935248</c:v>
                </c:pt>
                <c:pt idx="20" formatCode="_-* #\ ##0_-;\-* #\ ##0_-;_-* &quot;-&quot;??_-;_-@_-">
                  <c:v>8646.9053435130318</c:v>
                </c:pt>
                <c:pt idx="21" formatCode="_-* #\ ##0_-;\-* #\ ##0_-;_-* &quot;-&quot;??_-;_-@_-">
                  <c:v>8709.4022942380871</c:v>
                </c:pt>
                <c:pt idx="22" formatCode="_-* #\ ##0_-;\-* #\ ##0_-;_-* &quot;-&quot;??_-;_-@_-">
                  <c:v>8763.3306788588852</c:v>
                </c:pt>
                <c:pt idx="23" formatCode="_-* #\ ##0_-;\-* #\ ##0_-;_-* &quot;-&quot;??_-;_-@_-">
                  <c:v>8812.6133245181081</c:v>
                </c:pt>
                <c:pt idx="24" formatCode="_-* #\ ##0_-;\-* #\ ##0_-;_-* &quot;-&quot;??_-;_-@_-">
                  <c:v>8860.6122199847414</c:v>
                </c:pt>
                <c:pt idx="25" formatCode="_-* #\ ##0_-;\-* #\ ##0_-;_-* &quot;-&quot;??_-;_-@_-">
                  <c:v>8905.8842778326125</c:v>
                </c:pt>
                <c:pt idx="26" formatCode="_-* #\ ##0_-;\-* #\ ##0_-;_-* &quot;-&quot;??_-;_-@_-">
                  <c:v>8947.6266857394658</c:v>
                </c:pt>
                <c:pt idx="27" formatCode="_-* #\ ##0_-;\-* #\ ##0_-;_-* &quot;-&quot;??_-;_-@_-">
                  <c:v>8984.9419212372923</c:v>
                </c:pt>
                <c:pt idx="28" formatCode="_-* #\ ##0_-;\-* #\ ##0_-;_-* &quot;-&quot;??_-;_-@_-">
                  <c:v>9013.7724248182822</c:v>
                </c:pt>
                <c:pt idx="29" formatCode="_-* #\ ##0_-;\-* #\ ##0_-;_-* &quot;-&quot;??_-;_-@_-">
                  <c:v>9037.2937065025999</c:v>
                </c:pt>
                <c:pt idx="30" formatCode="_-* #\ ##0_-;\-* #\ ##0_-;_-* &quot;-&quot;??_-;_-@_-">
                  <c:v>9043.9850716716537</c:v>
                </c:pt>
              </c:numCache>
            </c:numRef>
          </c:val>
          <c:smooth val="0"/>
          <c:extLst>
            <c:ext xmlns:c16="http://schemas.microsoft.com/office/drawing/2014/chart" uri="{C3380CC4-5D6E-409C-BE32-E72D297353CC}">
              <c16:uniqueId val="{00000001-09FD-44C2-A3B8-3E3ED926D2FA}"/>
            </c:ext>
          </c:extLst>
        </c:ser>
        <c:ser>
          <c:idx val="2"/>
          <c:order val="2"/>
          <c:tx>
            <c:strRef>
              <c:f>'viiva graafir'!$A$14</c:f>
              <c:strCache>
                <c:ptCount val="1"/>
                <c:pt idx="0">
                  <c:v>Koncentrerad</c:v>
                </c:pt>
              </c:strCache>
            </c:strRef>
          </c:tx>
          <c:spPr>
            <a:ln w="28575" cap="rnd">
              <a:solidFill>
                <a:schemeClr val="accent3"/>
              </a:solidFill>
              <a:round/>
            </a:ln>
            <a:effectLst/>
          </c:spPr>
          <c:marker>
            <c:symbol val="none"/>
          </c:marker>
          <c:cat>
            <c:numRef>
              <c:f>'viiva graafir'!$B$4:$AF$4</c:f>
              <c:numCache>
                <c:formatCode>General</c:formatCode>
                <c:ptCount val="31"/>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pt idx="14">
                  <c:v>2024</c:v>
                </c:pt>
                <c:pt idx="15">
                  <c:v>2025</c:v>
                </c:pt>
                <c:pt idx="16">
                  <c:v>2026</c:v>
                </c:pt>
                <c:pt idx="17">
                  <c:v>2027</c:v>
                </c:pt>
                <c:pt idx="18">
                  <c:v>2028</c:v>
                </c:pt>
                <c:pt idx="19">
                  <c:v>2029</c:v>
                </c:pt>
                <c:pt idx="20">
                  <c:v>2030</c:v>
                </c:pt>
                <c:pt idx="21">
                  <c:v>2031</c:v>
                </c:pt>
                <c:pt idx="22">
                  <c:v>2032</c:v>
                </c:pt>
                <c:pt idx="23">
                  <c:v>2033</c:v>
                </c:pt>
                <c:pt idx="24">
                  <c:v>2034</c:v>
                </c:pt>
                <c:pt idx="25">
                  <c:v>2035</c:v>
                </c:pt>
                <c:pt idx="26">
                  <c:v>2036</c:v>
                </c:pt>
                <c:pt idx="27">
                  <c:v>2037</c:v>
                </c:pt>
                <c:pt idx="28">
                  <c:v>2038</c:v>
                </c:pt>
                <c:pt idx="29">
                  <c:v>2039</c:v>
                </c:pt>
                <c:pt idx="30">
                  <c:v>2040</c:v>
                </c:pt>
              </c:numCache>
            </c:numRef>
          </c:cat>
          <c:val>
            <c:numRef>
              <c:f>'viiva graafir'!$B$14:$AF$14</c:f>
              <c:numCache>
                <c:formatCode>General</c:formatCode>
                <c:ptCount val="31"/>
                <c:pt idx="14" formatCode="_-* #\ ##0_-;\-* #\ ##0_-;_-* &quot;-&quot;??_-;_-@_-">
                  <c:v>7871.1542498591898</c:v>
                </c:pt>
                <c:pt idx="15" formatCode="_-* #\ ##0_-;\-* #\ ##0_-;_-* &quot;-&quot;??_-;_-@_-">
                  <c:v>8223.6688439107093</c:v>
                </c:pt>
                <c:pt idx="16" formatCode="_-* #\ ##0_-;\-* #\ ##0_-;_-* &quot;-&quot;??_-;_-@_-">
                  <c:v>8259.3615288694818</c:v>
                </c:pt>
                <c:pt idx="17" formatCode="_-* #\ ##0_-;\-* #\ ##0_-;_-* &quot;-&quot;??_-;_-@_-">
                  <c:v>8334.1893981671328</c:v>
                </c:pt>
                <c:pt idx="18" formatCode="_-* #\ ##0_-;\-* #\ ##0_-;_-* &quot;-&quot;??_-;_-@_-">
                  <c:v>8393.019241880389</c:v>
                </c:pt>
                <c:pt idx="19" formatCode="_-* #\ ##0_-;\-* #\ ##0_-;_-* &quot;-&quot;??_-;_-@_-">
                  <c:v>8442.7234648904432</c:v>
                </c:pt>
                <c:pt idx="20" formatCode="_-* #\ ##0_-;\-* #\ ##0_-;_-* &quot;-&quot;??_-;_-@_-">
                  <c:v>8489.6807695232492</c:v>
                </c:pt>
                <c:pt idx="21" formatCode="_-* #\ ##0_-;\-* #\ ##0_-;_-* &quot;-&quot;??_-;_-@_-">
                  <c:v>8532.5904866828259</c:v>
                </c:pt>
                <c:pt idx="22" formatCode="_-* #\ ##0_-;\-* #\ ##0_-;_-* &quot;-&quot;??_-;_-@_-">
                  <c:v>8572.1389229019296</c:v>
                </c:pt>
                <c:pt idx="23" formatCode="_-* #\ ##0_-;\-* #\ ##0_-;_-* &quot;-&quot;??_-;_-@_-">
                  <c:v>8611.3977029943617</c:v>
                </c:pt>
                <c:pt idx="24" formatCode="_-* #\ ##0_-;\-* #\ ##0_-;_-* &quot;-&quot;??_-;_-@_-">
                  <c:v>8652.4755010346034</c:v>
                </c:pt>
                <c:pt idx="25" formatCode="_-* #\ ##0_-;\-* #\ ##0_-;_-* &quot;-&quot;??_-;_-@_-">
                  <c:v>8693.0119520896478</c:v>
                </c:pt>
                <c:pt idx="26" formatCode="_-* #\ ##0_-;\-* #\ ##0_-;_-* &quot;-&quot;??_-;_-@_-">
                  <c:v>8731.4960915533029</c:v>
                </c:pt>
                <c:pt idx="27" formatCode="_-* #\ ##0_-;\-* #\ ##0_-;_-* &quot;-&quot;??_-;_-@_-">
                  <c:v>8766.790302356776</c:v>
                </c:pt>
                <c:pt idx="28" formatCode="_-* #\ ##0_-;\-* #\ ##0_-;_-* &quot;-&quot;??_-;_-@_-">
                  <c:v>8796.5555722740301</c:v>
                </c:pt>
                <c:pt idx="29" formatCode="_-* #\ ##0_-;\-* #\ ##0_-;_-* &quot;-&quot;??_-;_-@_-">
                  <c:v>8819.2251297739913</c:v>
                </c:pt>
                <c:pt idx="30" formatCode="_-* #\ ##0_-;\-* #\ ##0_-;_-* &quot;-&quot;??_-;_-@_-">
                  <c:v>8830.0737743456011</c:v>
                </c:pt>
              </c:numCache>
            </c:numRef>
          </c:val>
          <c:smooth val="0"/>
          <c:extLst>
            <c:ext xmlns:c16="http://schemas.microsoft.com/office/drawing/2014/chart" uri="{C3380CC4-5D6E-409C-BE32-E72D297353CC}">
              <c16:uniqueId val="{00000002-09FD-44C2-A3B8-3E3ED926D2FA}"/>
            </c:ext>
          </c:extLst>
        </c:ser>
        <c:dLbls>
          <c:showLegendKey val="0"/>
          <c:showVal val="0"/>
          <c:showCatName val="0"/>
          <c:showSerName val="0"/>
          <c:showPercent val="0"/>
          <c:showBubbleSize val="0"/>
        </c:dLbls>
        <c:smooth val="0"/>
        <c:axId val="1034523264"/>
        <c:axId val="1034521824"/>
      </c:lineChart>
      <c:catAx>
        <c:axId val="10345232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i-FI"/>
          </a:p>
        </c:txPr>
        <c:crossAx val="1034521824"/>
        <c:crosses val="autoZero"/>
        <c:auto val="1"/>
        <c:lblAlgn val="ctr"/>
        <c:lblOffset val="100"/>
        <c:noMultiLvlLbl val="0"/>
      </c:catAx>
      <c:valAx>
        <c:axId val="1034521824"/>
        <c:scaling>
          <c:orientation val="minMax"/>
          <c:min val="7000"/>
        </c:scaling>
        <c:delete val="0"/>
        <c:axPos val="l"/>
        <c:majorGridlines>
          <c:spPr>
            <a:ln w="9525" cap="flat" cmpd="sng" algn="ctr">
              <a:solidFill>
                <a:schemeClr val="tx1">
                  <a:lumMod val="15000"/>
                  <a:lumOff val="85000"/>
                </a:schemeClr>
              </a:solidFill>
              <a:round/>
            </a:ln>
            <a:effectLst/>
          </c:spPr>
        </c:majorGridlines>
        <c:numFmt formatCode="_-* #\ ##0_-;\-* #\ ##0_-;_-* &quot;-&quot;??_-;_-@_-"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i-FI"/>
          </a:p>
        </c:txPr>
        <c:crossAx val="103452326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i-FI"/>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fi-FI"/>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i-FI"/>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fi-FI"/>
              <a:t>Risk för fattigdom bland barn (Sotkanet ind. 228)</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fi-FI"/>
        </a:p>
      </c:txPr>
    </c:title>
    <c:autoTitleDeleted val="0"/>
    <c:plotArea>
      <c:layout/>
      <c:barChart>
        <c:barDir val="col"/>
        <c:grouping val="clustered"/>
        <c:varyColors val="0"/>
        <c:ser>
          <c:idx val="0"/>
          <c:order val="0"/>
          <c:tx>
            <c:strRef>
              <c:f>Taul1!$B$14</c:f>
              <c:strCache>
                <c:ptCount val="1"/>
                <c:pt idx="0">
                  <c:v>2022</c:v>
                </c:pt>
              </c:strCache>
            </c:strRef>
          </c:tx>
          <c:spPr>
            <a:solidFill>
              <a:srgbClr val="51154A"/>
            </a:solidFill>
            <a:ln>
              <a:noFill/>
            </a:ln>
            <a:effectLst/>
          </c:spPr>
          <c:invertIfNegative val="0"/>
          <c:cat>
            <c:strRef>
              <c:f>Taul1!$A$15:$A$42</c:f>
              <c:strCache>
                <c:ptCount val="28"/>
                <c:pt idx="0">
                  <c:v>Hela landet</c:v>
                </c:pt>
                <c:pt idx="1">
                  <c:v>Egentliga Finlands välfärdsområde</c:v>
                </c:pt>
                <c:pt idx="2">
                  <c:v>Aura</c:v>
                </c:pt>
                <c:pt idx="3">
                  <c:v>S:t Karins</c:v>
                </c:pt>
                <c:pt idx="4">
                  <c:v>Kimitoön</c:v>
                </c:pt>
                <c:pt idx="5">
                  <c:v>Koskis</c:v>
                </c:pt>
                <c:pt idx="6">
                  <c:v>Letala</c:v>
                </c:pt>
                <c:pt idx="7">
                  <c:v>Lundo</c:v>
                </c:pt>
                <c:pt idx="8">
                  <c:v>Loimaa</c:v>
                </c:pt>
                <c:pt idx="9">
                  <c:v>S:t Mårtens</c:v>
                </c:pt>
                <c:pt idx="10">
                  <c:v>Masku</c:v>
                </c:pt>
                <c:pt idx="11">
                  <c:v>Mynämäki</c:v>
                </c:pt>
                <c:pt idx="12">
                  <c:v>Nådendal</c:v>
                </c:pt>
                <c:pt idx="13">
                  <c:v>Nousis</c:v>
                </c:pt>
                <c:pt idx="14">
                  <c:v>Oripää</c:v>
                </c:pt>
                <c:pt idx="15">
                  <c:v>Pemar</c:v>
                </c:pt>
                <c:pt idx="16">
                  <c:v>Pargas</c:v>
                </c:pt>
                <c:pt idx="17">
                  <c:v>Pyhäranta</c:v>
                </c:pt>
                <c:pt idx="18">
                  <c:v>Pöytyä/Pöytis</c:v>
                </c:pt>
                <c:pt idx="19">
                  <c:v>Reso</c:v>
                </c:pt>
                <c:pt idx="20">
                  <c:v>Rusko</c:v>
                </c:pt>
                <c:pt idx="21">
                  <c:v>Salo</c:v>
                </c:pt>
                <c:pt idx="22">
                  <c:v>Sagu</c:v>
                </c:pt>
                <c:pt idx="23">
                  <c:v>Somero</c:v>
                </c:pt>
                <c:pt idx="24">
                  <c:v>Tövsala</c:v>
                </c:pt>
                <c:pt idx="25">
                  <c:v>Åbo</c:v>
                </c:pt>
                <c:pt idx="26">
                  <c:v>Nystad</c:v>
                </c:pt>
                <c:pt idx="27">
                  <c:v>Vemo</c:v>
                </c:pt>
              </c:strCache>
            </c:strRef>
          </c:cat>
          <c:val>
            <c:numRef>
              <c:f>Taul1!$B$15:$B$42</c:f>
              <c:numCache>
                <c:formatCode>General</c:formatCode>
                <c:ptCount val="28"/>
                <c:pt idx="0">
                  <c:v>11.7</c:v>
                </c:pt>
                <c:pt idx="1">
                  <c:v>11.6</c:v>
                </c:pt>
                <c:pt idx="2">
                  <c:v>8.5</c:v>
                </c:pt>
                <c:pt idx="3">
                  <c:v>5.5</c:v>
                </c:pt>
                <c:pt idx="4">
                  <c:v>13.6</c:v>
                </c:pt>
                <c:pt idx="5">
                  <c:v>8.5</c:v>
                </c:pt>
                <c:pt idx="6">
                  <c:v>9.6999999999999993</c:v>
                </c:pt>
                <c:pt idx="7">
                  <c:v>4.9000000000000004</c:v>
                </c:pt>
                <c:pt idx="8">
                  <c:v>11.8</c:v>
                </c:pt>
                <c:pt idx="9">
                  <c:v>10.199999999999999</c:v>
                </c:pt>
                <c:pt idx="10">
                  <c:v>5.2</c:v>
                </c:pt>
                <c:pt idx="11">
                  <c:v>8</c:v>
                </c:pt>
                <c:pt idx="12">
                  <c:v>6.6</c:v>
                </c:pt>
                <c:pt idx="13">
                  <c:v>7.6</c:v>
                </c:pt>
                <c:pt idx="14">
                  <c:v>0</c:v>
                </c:pt>
                <c:pt idx="15">
                  <c:v>6.1</c:v>
                </c:pt>
                <c:pt idx="16">
                  <c:v>8.4</c:v>
                </c:pt>
                <c:pt idx="17">
                  <c:v>11.9</c:v>
                </c:pt>
                <c:pt idx="18">
                  <c:v>11.2</c:v>
                </c:pt>
                <c:pt idx="19">
                  <c:v>9.1</c:v>
                </c:pt>
                <c:pt idx="20">
                  <c:v>5.2</c:v>
                </c:pt>
                <c:pt idx="21">
                  <c:v>12.1</c:v>
                </c:pt>
                <c:pt idx="22">
                  <c:v>6.3</c:v>
                </c:pt>
                <c:pt idx="23">
                  <c:v>10.7</c:v>
                </c:pt>
                <c:pt idx="24">
                  <c:v>0</c:v>
                </c:pt>
                <c:pt idx="25">
                  <c:v>17.600000000000001</c:v>
                </c:pt>
                <c:pt idx="26">
                  <c:v>10.6</c:v>
                </c:pt>
                <c:pt idx="27">
                  <c:v>11.7</c:v>
                </c:pt>
              </c:numCache>
            </c:numRef>
          </c:val>
          <c:extLst>
            <c:ext xmlns:c16="http://schemas.microsoft.com/office/drawing/2014/chart" uri="{C3380CC4-5D6E-409C-BE32-E72D297353CC}">
              <c16:uniqueId val="{00000000-CE69-42A5-B1B5-38FC5C3E5F3E}"/>
            </c:ext>
          </c:extLst>
        </c:ser>
        <c:ser>
          <c:idx val="1"/>
          <c:order val="1"/>
          <c:tx>
            <c:strRef>
              <c:f>Taul1!$C$14</c:f>
              <c:strCache>
                <c:ptCount val="1"/>
                <c:pt idx="0">
                  <c:v>2023</c:v>
                </c:pt>
              </c:strCache>
            </c:strRef>
          </c:tx>
          <c:spPr>
            <a:solidFill>
              <a:srgbClr val="4EA72E"/>
            </a:solidFill>
            <a:ln>
              <a:noFill/>
            </a:ln>
            <a:effectLst/>
          </c:spPr>
          <c:invertIfNegative val="0"/>
          <c:cat>
            <c:strRef>
              <c:f>Taul1!$A$15:$A$42</c:f>
              <c:strCache>
                <c:ptCount val="28"/>
                <c:pt idx="0">
                  <c:v>Hela landet</c:v>
                </c:pt>
                <c:pt idx="1">
                  <c:v>Egentliga Finlands välfärdsområde</c:v>
                </c:pt>
                <c:pt idx="2">
                  <c:v>Aura</c:v>
                </c:pt>
                <c:pt idx="3">
                  <c:v>S:t Karins</c:v>
                </c:pt>
                <c:pt idx="4">
                  <c:v>Kimitoön</c:v>
                </c:pt>
                <c:pt idx="5">
                  <c:v>Koskis</c:v>
                </c:pt>
                <c:pt idx="6">
                  <c:v>Letala</c:v>
                </c:pt>
                <c:pt idx="7">
                  <c:v>Lundo</c:v>
                </c:pt>
                <c:pt idx="8">
                  <c:v>Loimaa</c:v>
                </c:pt>
                <c:pt idx="9">
                  <c:v>S:t Mårtens</c:v>
                </c:pt>
                <c:pt idx="10">
                  <c:v>Masku</c:v>
                </c:pt>
                <c:pt idx="11">
                  <c:v>Mynämäki</c:v>
                </c:pt>
                <c:pt idx="12">
                  <c:v>Nådendal</c:v>
                </c:pt>
                <c:pt idx="13">
                  <c:v>Nousis</c:v>
                </c:pt>
                <c:pt idx="14">
                  <c:v>Oripää</c:v>
                </c:pt>
                <c:pt idx="15">
                  <c:v>Pemar</c:v>
                </c:pt>
                <c:pt idx="16">
                  <c:v>Pargas</c:v>
                </c:pt>
                <c:pt idx="17">
                  <c:v>Pyhäranta</c:v>
                </c:pt>
                <c:pt idx="18">
                  <c:v>Pöytyä/Pöytis</c:v>
                </c:pt>
                <c:pt idx="19">
                  <c:v>Reso</c:v>
                </c:pt>
                <c:pt idx="20">
                  <c:v>Rusko</c:v>
                </c:pt>
                <c:pt idx="21">
                  <c:v>Salo</c:v>
                </c:pt>
                <c:pt idx="22">
                  <c:v>Sagu</c:v>
                </c:pt>
                <c:pt idx="23">
                  <c:v>Somero</c:v>
                </c:pt>
                <c:pt idx="24">
                  <c:v>Tövsala</c:v>
                </c:pt>
                <c:pt idx="25">
                  <c:v>Åbo</c:v>
                </c:pt>
                <c:pt idx="26">
                  <c:v>Nystad</c:v>
                </c:pt>
                <c:pt idx="27">
                  <c:v>Vemo</c:v>
                </c:pt>
              </c:strCache>
            </c:strRef>
          </c:cat>
          <c:val>
            <c:numRef>
              <c:f>Taul1!$C$15:$C$42</c:f>
              <c:numCache>
                <c:formatCode>General</c:formatCode>
                <c:ptCount val="28"/>
                <c:pt idx="0">
                  <c:v>12.2</c:v>
                </c:pt>
                <c:pt idx="1">
                  <c:v>12.2</c:v>
                </c:pt>
                <c:pt idx="2">
                  <c:v>7.7</c:v>
                </c:pt>
                <c:pt idx="3">
                  <c:v>6.4</c:v>
                </c:pt>
                <c:pt idx="4">
                  <c:v>16.399999999999999</c:v>
                </c:pt>
                <c:pt idx="5">
                  <c:v>13.5</c:v>
                </c:pt>
                <c:pt idx="6">
                  <c:v>14</c:v>
                </c:pt>
                <c:pt idx="7">
                  <c:v>4.8</c:v>
                </c:pt>
                <c:pt idx="8">
                  <c:v>15.7</c:v>
                </c:pt>
                <c:pt idx="9">
                  <c:v>10.9</c:v>
                </c:pt>
                <c:pt idx="10">
                  <c:v>5</c:v>
                </c:pt>
                <c:pt idx="11">
                  <c:v>8.6</c:v>
                </c:pt>
                <c:pt idx="12">
                  <c:v>7</c:v>
                </c:pt>
                <c:pt idx="13">
                  <c:v>6.4</c:v>
                </c:pt>
                <c:pt idx="14">
                  <c:v>13.8</c:v>
                </c:pt>
                <c:pt idx="15">
                  <c:v>7.6</c:v>
                </c:pt>
                <c:pt idx="16">
                  <c:v>8.1999999999999993</c:v>
                </c:pt>
                <c:pt idx="17">
                  <c:v>10.9</c:v>
                </c:pt>
                <c:pt idx="18">
                  <c:v>11.4</c:v>
                </c:pt>
                <c:pt idx="19">
                  <c:v>9.3000000000000007</c:v>
                </c:pt>
                <c:pt idx="20">
                  <c:v>4.7</c:v>
                </c:pt>
                <c:pt idx="21">
                  <c:v>13.7</c:v>
                </c:pt>
                <c:pt idx="22">
                  <c:v>9.3000000000000007</c:v>
                </c:pt>
                <c:pt idx="23">
                  <c:v>13.2</c:v>
                </c:pt>
                <c:pt idx="24">
                  <c:v>14.1</c:v>
                </c:pt>
                <c:pt idx="25">
                  <c:v>17.600000000000001</c:v>
                </c:pt>
                <c:pt idx="26">
                  <c:v>10.199999999999999</c:v>
                </c:pt>
                <c:pt idx="27">
                  <c:v>12.5</c:v>
                </c:pt>
              </c:numCache>
            </c:numRef>
          </c:val>
          <c:extLst>
            <c:ext xmlns:c16="http://schemas.microsoft.com/office/drawing/2014/chart" uri="{C3380CC4-5D6E-409C-BE32-E72D297353CC}">
              <c16:uniqueId val="{00000001-CE69-42A5-B1B5-38FC5C3E5F3E}"/>
            </c:ext>
          </c:extLst>
        </c:ser>
        <c:dLbls>
          <c:showLegendKey val="0"/>
          <c:showVal val="0"/>
          <c:showCatName val="0"/>
          <c:showSerName val="0"/>
          <c:showPercent val="0"/>
          <c:showBubbleSize val="0"/>
        </c:dLbls>
        <c:gapWidth val="219"/>
        <c:overlap val="-27"/>
        <c:axId val="875516223"/>
        <c:axId val="875517183"/>
      </c:barChart>
      <c:catAx>
        <c:axId val="87551622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i-FI"/>
          </a:p>
        </c:txPr>
        <c:crossAx val="875517183"/>
        <c:crosses val="autoZero"/>
        <c:auto val="1"/>
        <c:lblAlgn val="ctr"/>
        <c:lblOffset val="100"/>
        <c:noMultiLvlLbl val="0"/>
      </c:catAx>
      <c:valAx>
        <c:axId val="875517183"/>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i-FI"/>
          </a:p>
        </c:txPr>
        <c:crossAx val="875516223"/>
        <c:crosses val="autoZero"/>
        <c:crossBetween val="between"/>
      </c:valAx>
      <c:spPr>
        <a:noFill/>
        <a:ln>
          <a:noFill/>
        </a:ln>
        <a:effectLst/>
      </c:spPr>
    </c:plotArea>
    <c:legend>
      <c:legendPos val="b"/>
      <c:overlay val="0"/>
      <c:spPr>
        <a:solidFill>
          <a:srgbClr val="FFFFFF"/>
        </a:solid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fi-FI"/>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fi-FI"/>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E975618-369E-4954-A0A0-5004C965E492}" type="doc">
      <dgm:prSet loTypeId="urn:microsoft.com/office/officeart/2005/8/layout/vList2" loCatId="list" qsTypeId="urn:microsoft.com/office/officeart/2005/8/quickstyle/simple1" qsCatId="simple" csTypeId="urn:microsoft.com/office/officeart/2005/8/colors/colorful5" csCatId="colorful" phldr="1"/>
      <dgm:spPr/>
      <dgm:t>
        <a:bodyPr rtlCol="0"/>
        <a:lstStyle/>
        <a:p>
          <a:pPr rtl="0"/>
          <a:endParaRPr lang="fi-FI"/>
        </a:p>
      </dgm:t>
    </dgm:pt>
    <dgm:pt modelId="{196309BB-B45D-41BF-831F-5233DC709367}">
      <dgm:prSet phldr="0"/>
      <dgm:spPr/>
      <dgm:t>
        <a:bodyPr rtlCol="0"/>
        <a:lstStyle/>
        <a:p>
          <a:pPr rtl="0"/>
          <a:r>
            <a:rPr lang="sv" b="1">
              <a:latin typeface="Arial"/>
              <a:cs typeface="Arial"/>
            </a:rPr>
            <a:t>Förebyggande arbete och främjande av hälsa:</a:t>
          </a:r>
          <a:r>
            <a:rPr lang="sv">
              <a:latin typeface="Arial"/>
              <a:cs typeface="Arial"/>
            </a:rPr>
            <a:t> Att känna igen hälsoproblem och att ingripa i dem i ett så tidigt skede som möjligt. Man följer upp moderns och fostrets hälsotillstånd och erbjuder stöd för hälsosamma livsstilar. Man följer upp barnets tillväxt och utveckling, erbjuder vaccinationer och stöd för föräldraskap.</a:t>
          </a:r>
        </a:p>
      </dgm:t>
    </dgm:pt>
    <dgm:pt modelId="{B73D5E9F-533C-4B1A-9813-67070AF9121E}" type="parTrans" cxnId="{ED0EF6DF-C341-4D56-9FF7-DFE16EF61B7A}">
      <dgm:prSet/>
      <dgm:spPr/>
    </dgm:pt>
    <dgm:pt modelId="{D7387B92-6EE9-4FCF-86B0-CCBEA429042B}" type="sibTrans" cxnId="{ED0EF6DF-C341-4D56-9FF7-DFE16EF61B7A}">
      <dgm:prSet/>
      <dgm:spPr/>
    </dgm:pt>
    <dgm:pt modelId="{011DC7E5-A95B-4707-B404-FE6D23471535}">
      <dgm:prSet phldr="0"/>
      <dgm:spPr/>
      <dgm:t>
        <a:bodyPr rtlCol="0"/>
        <a:lstStyle/>
        <a:p>
          <a:pPr rtl="0"/>
          <a:r>
            <a:rPr lang="sv" b="1">
              <a:latin typeface="Arial"/>
              <a:cs typeface="Arial"/>
            </a:rPr>
            <a:t>Handledning och rådgivning:</a:t>
          </a:r>
          <a:r>
            <a:rPr lang="sv">
              <a:latin typeface="Arial"/>
              <a:cs typeface="Arial"/>
            </a:rPr>
            <a:t> Rådgivningsbyråtjänsterna tillhandahåller information om hälsosamma livsstilar, näring, amning, föräldraskap och barnets utveckling för familjer. </a:t>
          </a:r>
        </a:p>
      </dgm:t>
    </dgm:pt>
    <dgm:pt modelId="{CC9ED925-48C0-43D9-98C3-93973EA38E7A}" type="parTrans" cxnId="{FE24B4F2-1E47-49BE-977A-04D65B0B4A97}">
      <dgm:prSet/>
      <dgm:spPr/>
    </dgm:pt>
    <dgm:pt modelId="{EFD488A1-FF86-4581-AE72-38487E48950B}" type="sibTrans" cxnId="{FE24B4F2-1E47-49BE-977A-04D65B0B4A97}">
      <dgm:prSet/>
      <dgm:spPr/>
    </dgm:pt>
    <dgm:pt modelId="{B66C3F2E-C48D-485B-BB50-D40B82717207}">
      <dgm:prSet phldr="0"/>
      <dgm:spPr/>
      <dgm:t>
        <a:bodyPr rtlCol="0"/>
        <a:lstStyle/>
        <a:p>
          <a:pPr rtl="0"/>
          <a:r>
            <a:rPr lang="sv" b="1">
              <a:latin typeface="Arial"/>
              <a:cs typeface="Arial"/>
            </a:rPr>
            <a:t>Individualitet och familjecentrering: </a:t>
          </a:r>
          <a:r>
            <a:rPr lang="sv">
              <a:latin typeface="Arial"/>
              <a:cs typeface="Arial"/>
            </a:rPr>
            <a:t>I rådgivningsarbetet beaktas familjernas individuella behov och situationer. Syftet är att stödja hela familjen mot barnets friska tillväxt och utveckling. I rådgivningsbyrån för mödra- och barnavård strävar man efter att identifiera eventuella hälso- eller utvecklingsproblem tidigt. Man erbjuder information och stöd i frågor som gäller föräldraskap, amning och familjeliv.</a:t>
          </a:r>
        </a:p>
      </dgm:t>
    </dgm:pt>
    <dgm:pt modelId="{3AA68DA3-8525-45CA-99B2-BE694A305203}" type="parTrans" cxnId="{5D771F52-9127-41CA-BE64-31504D5F4AAE}">
      <dgm:prSet/>
      <dgm:spPr/>
    </dgm:pt>
    <dgm:pt modelId="{6AE75A1A-27D1-47CD-AC07-40910A48A65F}" type="sibTrans" cxnId="{5D771F52-9127-41CA-BE64-31504D5F4AAE}">
      <dgm:prSet/>
      <dgm:spPr/>
    </dgm:pt>
    <dgm:pt modelId="{96B86CB0-E581-4AC7-8296-8C2608712498}">
      <dgm:prSet phldr="0"/>
      <dgm:spPr/>
      <dgm:t>
        <a:bodyPr rtlCol="0"/>
        <a:lstStyle/>
        <a:p>
          <a:pPr rtl="0"/>
          <a:r>
            <a:rPr lang="sv" b="1">
              <a:latin typeface="Arial"/>
              <a:cs typeface="Arial"/>
            </a:rPr>
            <a:t>Multiprofessionellt samarbete:</a:t>
          </a:r>
          <a:r>
            <a:rPr lang="sv">
              <a:latin typeface="Arial"/>
              <a:cs typeface="Arial"/>
            </a:rPr>
            <a:t> I rådgivningsarbetet spelar samarbetet mellan olika yrkesutbildade personer en viktig roll för att kunna erbjuda övergripande stöd för familjerna. Samarbetet med hälso- och sjukvården, socialvården och andra intressentgrupper säkerställer tillgången till de behövliga tjänsterna.</a:t>
          </a:r>
        </a:p>
      </dgm:t>
    </dgm:pt>
    <dgm:pt modelId="{F0E7E4F6-4750-4F6E-AC04-18A5314B966B}" type="parTrans" cxnId="{0D3E3BB2-5C3F-4864-B458-BA65FB1156E7}">
      <dgm:prSet/>
      <dgm:spPr/>
    </dgm:pt>
    <dgm:pt modelId="{7D627824-C431-479B-BB36-2F605BF4C144}" type="sibTrans" cxnId="{0D3E3BB2-5C3F-4864-B458-BA65FB1156E7}">
      <dgm:prSet/>
      <dgm:spPr/>
    </dgm:pt>
    <dgm:pt modelId="{8757FBCD-238F-4E48-8F7E-E15954C354B2}" type="pres">
      <dgm:prSet presAssocID="{AE975618-369E-4954-A0A0-5004C965E492}" presName="linear" presStyleCnt="0">
        <dgm:presLayoutVars>
          <dgm:animLvl val="lvl"/>
          <dgm:resizeHandles val="exact"/>
        </dgm:presLayoutVars>
      </dgm:prSet>
      <dgm:spPr/>
    </dgm:pt>
    <dgm:pt modelId="{33C679B0-159B-4375-9EA0-E3C09D641ED3}" type="pres">
      <dgm:prSet presAssocID="{196309BB-B45D-41BF-831F-5233DC709367}" presName="parentText" presStyleLbl="node1" presStyleIdx="0" presStyleCnt="4">
        <dgm:presLayoutVars>
          <dgm:chMax val="0"/>
          <dgm:bulletEnabled val="1"/>
        </dgm:presLayoutVars>
      </dgm:prSet>
      <dgm:spPr/>
    </dgm:pt>
    <dgm:pt modelId="{E855265F-D70E-4483-9F20-16274553F381}" type="pres">
      <dgm:prSet presAssocID="{D7387B92-6EE9-4FCF-86B0-CCBEA429042B}" presName="spacer" presStyleCnt="0"/>
      <dgm:spPr/>
    </dgm:pt>
    <dgm:pt modelId="{0F2025E1-7CD6-4CFB-956B-4F276E15BD72}" type="pres">
      <dgm:prSet presAssocID="{011DC7E5-A95B-4707-B404-FE6D23471535}" presName="parentText" presStyleLbl="node1" presStyleIdx="1" presStyleCnt="4">
        <dgm:presLayoutVars>
          <dgm:chMax val="0"/>
          <dgm:bulletEnabled val="1"/>
        </dgm:presLayoutVars>
      </dgm:prSet>
      <dgm:spPr/>
    </dgm:pt>
    <dgm:pt modelId="{B608C55F-AC95-4AF7-9F36-1D5F309716E4}" type="pres">
      <dgm:prSet presAssocID="{EFD488A1-FF86-4581-AE72-38487E48950B}" presName="spacer" presStyleCnt="0"/>
      <dgm:spPr/>
    </dgm:pt>
    <dgm:pt modelId="{627E8B2D-89A6-45E0-91A7-77C6699ADFA1}" type="pres">
      <dgm:prSet presAssocID="{B66C3F2E-C48D-485B-BB50-D40B82717207}" presName="parentText" presStyleLbl="node1" presStyleIdx="2" presStyleCnt="4">
        <dgm:presLayoutVars>
          <dgm:chMax val="0"/>
          <dgm:bulletEnabled val="1"/>
        </dgm:presLayoutVars>
      </dgm:prSet>
      <dgm:spPr/>
    </dgm:pt>
    <dgm:pt modelId="{C508920B-FB9C-4549-B0F8-FDDD6773EF7F}" type="pres">
      <dgm:prSet presAssocID="{6AE75A1A-27D1-47CD-AC07-40910A48A65F}" presName="spacer" presStyleCnt="0"/>
      <dgm:spPr/>
    </dgm:pt>
    <dgm:pt modelId="{03051235-A6A6-468C-BA49-DA5DD89A9DBF}" type="pres">
      <dgm:prSet presAssocID="{96B86CB0-E581-4AC7-8296-8C2608712498}" presName="parentText" presStyleLbl="node1" presStyleIdx="3" presStyleCnt="4">
        <dgm:presLayoutVars>
          <dgm:chMax val="0"/>
          <dgm:bulletEnabled val="1"/>
        </dgm:presLayoutVars>
      </dgm:prSet>
      <dgm:spPr/>
    </dgm:pt>
  </dgm:ptLst>
  <dgm:cxnLst>
    <dgm:cxn modelId="{86DB7816-83C8-43F4-8C39-06F34A84912A}" type="presOf" srcId="{196309BB-B45D-41BF-831F-5233DC709367}" destId="{33C679B0-159B-4375-9EA0-E3C09D641ED3}" srcOrd="0" destOrd="0" presId="urn:microsoft.com/office/officeart/2005/8/layout/vList2"/>
    <dgm:cxn modelId="{4F1F076E-BD5D-492A-B28E-71EA862EBBE4}" type="presOf" srcId="{011DC7E5-A95B-4707-B404-FE6D23471535}" destId="{0F2025E1-7CD6-4CFB-956B-4F276E15BD72}" srcOrd="0" destOrd="0" presId="urn:microsoft.com/office/officeart/2005/8/layout/vList2"/>
    <dgm:cxn modelId="{5D771F52-9127-41CA-BE64-31504D5F4AAE}" srcId="{AE975618-369E-4954-A0A0-5004C965E492}" destId="{B66C3F2E-C48D-485B-BB50-D40B82717207}" srcOrd="2" destOrd="0" parTransId="{3AA68DA3-8525-45CA-99B2-BE694A305203}" sibTransId="{6AE75A1A-27D1-47CD-AC07-40910A48A65F}"/>
    <dgm:cxn modelId="{3151549C-D029-485F-8B06-FC2F6BC30F7F}" type="presOf" srcId="{96B86CB0-E581-4AC7-8296-8C2608712498}" destId="{03051235-A6A6-468C-BA49-DA5DD89A9DBF}" srcOrd="0" destOrd="0" presId="urn:microsoft.com/office/officeart/2005/8/layout/vList2"/>
    <dgm:cxn modelId="{0D3E3BB2-5C3F-4864-B458-BA65FB1156E7}" srcId="{AE975618-369E-4954-A0A0-5004C965E492}" destId="{96B86CB0-E581-4AC7-8296-8C2608712498}" srcOrd="3" destOrd="0" parTransId="{F0E7E4F6-4750-4F6E-AC04-18A5314B966B}" sibTransId="{7D627824-C431-479B-BB36-2F605BF4C144}"/>
    <dgm:cxn modelId="{F6441BB4-318E-406D-B80F-7E322C2C7989}" type="presOf" srcId="{B66C3F2E-C48D-485B-BB50-D40B82717207}" destId="{627E8B2D-89A6-45E0-91A7-77C6699ADFA1}" srcOrd="0" destOrd="0" presId="urn:microsoft.com/office/officeart/2005/8/layout/vList2"/>
    <dgm:cxn modelId="{DFC82AC3-BF90-4036-B6F5-16C5B7E1A98C}" type="presOf" srcId="{AE975618-369E-4954-A0A0-5004C965E492}" destId="{8757FBCD-238F-4E48-8F7E-E15954C354B2}" srcOrd="0" destOrd="0" presId="urn:microsoft.com/office/officeart/2005/8/layout/vList2"/>
    <dgm:cxn modelId="{ED0EF6DF-C341-4D56-9FF7-DFE16EF61B7A}" srcId="{AE975618-369E-4954-A0A0-5004C965E492}" destId="{196309BB-B45D-41BF-831F-5233DC709367}" srcOrd="0" destOrd="0" parTransId="{B73D5E9F-533C-4B1A-9813-67070AF9121E}" sibTransId="{D7387B92-6EE9-4FCF-86B0-CCBEA429042B}"/>
    <dgm:cxn modelId="{FE24B4F2-1E47-49BE-977A-04D65B0B4A97}" srcId="{AE975618-369E-4954-A0A0-5004C965E492}" destId="{011DC7E5-A95B-4707-B404-FE6D23471535}" srcOrd="1" destOrd="0" parTransId="{CC9ED925-48C0-43D9-98C3-93973EA38E7A}" sibTransId="{EFD488A1-FF86-4581-AE72-38487E48950B}"/>
    <dgm:cxn modelId="{2551BD73-73E3-4B30-803E-D2154B58FD42}" type="presParOf" srcId="{8757FBCD-238F-4E48-8F7E-E15954C354B2}" destId="{33C679B0-159B-4375-9EA0-E3C09D641ED3}" srcOrd="0" destOrd="0" presId="urn:microsoft.com/office/officeart/2005/8/layout/vList2"/>
    <dgm:cxn modelId="{F958F970-B6EA-43ED-9495-68218DCEAEA6}" type="presParOf" srcId="{8757FBCD-238F-4E48-8F7E-E15954C354B2}" destId="{E855265F-D70E-4483-9F20-16274553F381}" srcOrd="1" destOrd="0" presId="urn:microsoft.com/office/officeart/2005/8/layout/vList2"/>
    <dgm:cxn modelId="{E7361DE9-9FF2-4EE4-97CC-58B23C55622A}" type="presParOf" srcId="{8757FBCD-238F-4E48-8F7E-E15954C354B2}" destId="{0F2025E1-7CD6-4CFB-956B-4F276E15BD72}" srcOrd="2" destOrd="0" presId="urn:microsoft.com/office/officeart/2005/8/layout/vList2"/>
    <dgm:cxn modelId="{5BA1DA7B-BB2D-41C5-8F3A-3B66C3FED084}" type="presParOf" srcId="{8757FBCD-238F-4E48-8F7E-E15954C354B2}" destId="{B608C55F-AC95-4AF7-9F36-1D5F309716E4}" srcOrd="3" destOrd="0" presId="urn:microsoft.com/office/officeart/2005/8/layout/vList2"/>
    <dgm:cxn modelId="{3B0AB120-8023-4F2D-9CA0-1301B684CD6E}" type="presParOf" srcId="{8757FBCD-238F-4E48-8F7E-E15954C354B2}" destId="{627E8B2D-89A6-45E0-91A7-77C6699ADFA1}" srcOrd="4" destOrd="0" presId="urn:microsoft.com/office/officeart/2005/8/layout/vList2"/>
    <dgm:cxn modelId="{AD371983-633F-4961-AEBE-464B6B7F1E8A}" type="presParOf" srcId="{8757FBCD-238F-4E48-8F7E-E15954C354B2}" destId="{C508920B-FB9C-4549-B0F8-FDDD6773EF7F}" srcOrd="5" destOrd="0" presId="urn:microsoft.com/office/officeart/2005/8/layout/vList2"/>
    <dgm:cxn modelId="{91D32A80-F409-4B3C-B102-2F0CE5FD9103}" type="presParOf" srcId="{8757FBCD-238F-4E48-8F7E-E15954C354B2}" destId="{03051235-A6A6-468C-BA49-DA5DD89A9DBF}" srcOrd="6"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C679B0-159B-4375-9EA0-E3C09D641ED3}">
      <dsp:nvSpPr>
        <dsp:cNvPr id="0" name=""/>
        <dsp:cNvSpPr/>
      </dsp:nvSpPr>
      <dsp:spPr>
        <a:xfrm>
          <a:off x="0" y="144966"/>
          <a:ext cx="7886700" cy="809493"/>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rtlCol="0" anchor="ctr" anchorCtr="0">
          <a:noAutofit/>
        </a:bodyPr>
        <a:lstStyle/>
        <a:p>
          <a:pPr marL="0" lvl="0" indent="0" algn="l" defTabSz="533400" rtl="0">
            <a:lnSpc>
              <a:spcPct val="90000"/>
            </a:lnSpc>
            <a:spcBef>
              <a:spcPct val="0"/>
            </a:spcBef>
            <a:spcAft>
              <a:spcPct val="35000"/>
            </a:spcAft>
            <a:buNone/>
          </a:pPr>
          <a:r>
            <a:rPr lang="sv" sz="1200" b="1" kern="1200">
              <a:latin typeface="Arial"/>
              <a:cs typeface="Arial"/>
            </a:rPr>
            <a:t>Förebyggande arbete och främjande av hälsa:</a:t>
          </a:r>
          <a:r>
            <a:rPr lang="sv" sz="1200" kern="1200">
              <a:latin typeface="Arial"/>
              <a:cs typeface="Arial"/>
            </a:rPr>
            <a:t> Att känna igen hälsoproblem och att ingripa i dem i ett så tidigt skede som möjligt. Man följer upp moderns och fostrets hälsotillstånd och erbjuder stöd för hälsosamma livsstilar. Man följer upp barnets tillväxt och utveckling, erbjuder vaccinationer och stöd för föräldraskap.</a:t>
          </a:r>
        </a:p>
      </dsp:txBody>
      <dsp:txXfrm>
        <a:off x="39516" y="184482"/>
        <a:ext cx="7807668" cy="730461"/>
      </dsp:txXfrm>
    </dsp:sp>
    <dsp:sp modelId="{0F2025E1-7CD6-4CFB-956B-4F276E15BD72}">
      <dsp:nvSpPr>
        <dsp:cNvPr id="0" name=""/>
        <dsp:cNvSpPr/>
      </dsp:nvSpPr>
      <dsp:spPr>
        <a:xfrm>
          <a:off x="0" y="989019"/>
          <a:ext cx="7886700" cy="809493"/>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rtlCol="0" anchor="ctr" anchorCtr="0">
          <a:noAutofit/>
        </a:bodyPr>
        <a:lstStyle/>
        <a:p>
          <a:pPr marL="0" lvl="0" indent="0" algn="l" defTabSz="533400" rtl="0">
            <a:lnSpc>
              <a:spcPct val="90000"/>
            </a:lnSpc>
            <a:spcBef>
              <a:spcPct val="0"/>
            </a:spcBef>
            <a:spcAft>
              <a:spcPct val="35000"/>
            </a:spcAft>
            <a:buNone/>
          </a:pPr>
          <a:r>
            <a:rPr lang="sv" sz="1200" b="1" kern="1200">
              <a:latin typeface="Arial"/>
              <a:cs typeface="Arial"/>
            </a:rPr>
            <a:t>Handledning och rådgivning:</a:t>
          </a:r>
          <a:r>
            <a:rPr lang="sv" sz="1200" kern="1200">
              <a:latin typeface="Arial"/>
              <a:cs typeface="Arial"/>
            </a:rPr>
            <a:t> Rådgivningsbyråtjänsterna tillhandahåller information om hälsosamma livsstilar, näring, amning, föräldraskap och barnets utveckling för familjer. </a:t>
          </a:r>
        </a:p>
      </dsp:txBody>
      <dsp:txXfrm>
        <a:off x="39516" y="1028535"/>
        <a:ext cx="7807668" cy="730461"/>
      </dsp:txXfrm>
    </dsp:sp>
    <dsp:sp modelId="{627E8B2D-89A6-45E0-91A7-77C6699ADFA1}">
      <dsp:nvSpPr>
        <dsp:cNvPr id="0" name=""/>
        <dsp:cNvSpPr/>
      </dsp:nvSpPr>
      <dsp:spPr>
        <a:xfrm>
          <a:off x="0" y="1833073"/>
          <a:ext cx="7886700" cy="809493"/>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rtlCol="0" anchor="ctr" anchorCtr="0">
          <a:noAutofit/>
        </a:bodyPr>
        <a:lstStyle/>
        <a:p>
          <a:pPr marL="0" lvl="0" indent="0" algn="l" defTabSz="533400" rtl="0">
            <a:lnSpc>
              <a:spcPct val="90000"/>
            </a:lnSpc>
            <a:spcBef>
              <a:spcPct val="0"/>
            </a:spcBef>
            <a:spcAft>
              <a:spcPct val="35000"/>
            </a:spcAft>
            <a:buNone/>
          </a:pPr>
          <a:r>
            <a:rPr lang="sv" sz="1200" b="1" kern="1200">
              <a:latin typeface="Arial"/>
              <a:cs typeface="Arial"/>
            </a:rPr>
            <a:t>Individualitet och familjecentrering: </a:t>
          </a:r>
          <a:r>
            <a:rPr lang="sv" sz="1200" kern="1200">
              <a:latin typeface="Arial"/>
              <a:cs typeface="Arial"/>
            </a:rPr>
            <a:t>I rådgivningsarbetet beaktas familjernas individuella behov och situationer. Syftet är att stödja hela familjen mot barnets friska tillväxt och utveckling. I rådgivningsbyrån för mödra- och barnavård strävar man efter att identifiera eventuella hälso- eller utvecklingsproblem tidigt. Man erbjuder information och stöd i frågor som gäller föräldraskap, amning och familjeliv.</a:t>
          </a:r>
        </a:p>
      </dsp:txBody>
      <dsp:txXfrm>
        <a:off x="39516" y="1872589"/>
        <a:ext cx="7807668" cy="730461"/>
      </dsp:txXfrm>
    </dsp:sp>
    <dsp:sp modelId="{03051235-A6A6-468C-BA49-DA5DD89A9DBF}">
      <dsp:nvSpPr>
        <dsp:cNvPr id="0" name=""/>
        <dsp:cNvSpPr/>
      </dsp:nvSpPr>
      <dsp:spPr>
        <a:xfrm>
          <a:off x="0" y="2677127"/>
          <a:ext cx="7886700" cy="809493"/>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rtlCol="0" anchor="ctr" anchorCtr="0">
          <a:noAutofit/>
        </a:bodyPr>
        <a:lstStyle/>
        <a:p>
          <a:pPr marL="0" lvl="0" indent="0" algn="l" defTabSz="533400" rtl="0">
            <a:lnSpc>
              <a:spcPct val="90000"/>
            </a:lnSpc>
            <a:spcBef>
              <a:spcPct val="0"/>
            </a:spcBef>
            <a:spcAft>
              <a:spcPct val="35000"/>
            </a:spcAft>
            <a:buNone/>
          </a:pPr>
          <a:r>
            <a:rPr lang="sv" sz="1200" b="1" kern="1200">
              <a:latin typeface="Arial"/>
              <a:cs typeface="Arial"/>
            </a:rPr>
            <a:t>Multiprofessionellt samarbete:</a:t>
          </a:r>
          <a:r>
            <a:rPr lang="sv" sz="1200" kern="1200">
              <a:latin typeface="Arial"/>
              <a:cs typeface="Arial"/>
            </a:rPr>
            <a:t> I rådgivningsarbetet spelar samarbetet mellan olika yrkesutbildade personer en viktig roll för att kunna erbjuda övergripande stöd för familjerna. Samarbetet med hälso- och sjukvården, socialvården och andra intressentgrupper säkerställer tillgången till de behövliga tjänsterna.</a:t>
          </a:r>
        </a:p>
      </dsp:txBody>
      <dsp:txXfrm>
        <a:off x="39516" y="2716643"/>
        <a:ext cx="7807668" cy="73046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Relationships xmlns="http://schemas.openxmlformats.org/package/2006/relationships"><Relationship Id="rId1" Target="../theme/theme5.xml" Type="http://schemas.openxmlformats.org/officeDocument/2006/relationships/theme"/></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6779E01-C6EF-C0E3-27E1-F6B1BDE034F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FI"/>
          </a:p>
        </p:txBody>
      </p:sp>
      <p:sp>
        <p:nvSpPr>
          <p:cNvPr id="3" name="Date Placeholder 2">
            <a:extLst>
              <a:ext uri="{FF2B5EF4-FFF2-40B4-BE49-F238E27FC236}">
                <a16:creationId xmlns:a16="http://schemas.microsoft.com/office/drawing/2014/main" id="{FCB8D50A-320D-4F36-25B2-46A3752FB40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FA50EFF4-3C34-EB45-9C36-42925F6D1E34}" type="datetimeFigureOut">
              <a:rPr lang="en-FI" smtClean="0"/>
              <a:t>11/24/2025</a:t>
            </a:fld>
            <a:endParaRPr lang="en-FI"/>
          </a:p>
        </p:txBody>
      </p:sp>
      <p:sp>
        <p:nvSpPr>
          <p:cNvPr id="4" name="Footer Placeholder 3">
            <a:extLst>
              <a:ext uri="{FF2B5EF4-FFF2-40B4-BE49-F238E27FC236}">
                <a16:creationId xmlns:a16="http://schemas.microsoft.com/office/drawing/2014/main" id="{92FC0FD9-B0D5-D697-8C4C-FD21BC38A04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FI"/>
          </a:p>
        </p:txBody>
      </p:sp>
      <p:sp>
        <p:nvSpPr>
          <p:cNvPr id="5" name="Slide Number Placeholder 4">
            <a:extLst>
              <a:ext uri="{FF2B5EF4-FFF2-40B4-BE49-F238E27FC236}">
                <a16:creationId xmlns:a16="http://schemas.microsoft.com/office/drawing/2014/main" id="{7368F1C8-2361-51F8-54CA-38C62BCC03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14940BBC-03D2-A84A-8343-92E208135792}" type="slidenum">
              <a:rPr lang="en-FI" smtClean="0"/>
              <a:t>‹#›</a:t>
            </a:fld>
            <a:endParaRPr lang="en-FI"/>
          </a:p>
        </p:txBody>
      </p:sp>
    </p:spTree>
    <p:extLst>
      <p:ext uri="{BB962C8B-B14F-4D97-AF65-F5344CB8AC3E}">
        <p14:creationId xmlns:p14="http://schemas.microsoft.com/office/powerpoint/2010/main" val="26727544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Relationships xmlns="http://schemas.openxmlformats.org/package/2006/relationships"><Relationship Id="rId1" Target="../theme/theme4.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Ylätunnisteen paikkamerkki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i-FI"/>
          </a:p>
        </p:txBody>
      </p:sp>
      <p:sp>
        <p:nvSpPr>
          <p:cNvPr id="3" name="Päivämäärän paikkamerkki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0041A858-3CAE-4B3F-A60E-0B10DEA21BAD}" type="datetimeFigureOut">
              <a:rPr lang="fi-FI" smtClean="0"/>
              <a:t>24.11.2025</a:t>
            </a:fld>
            <a:endParaRPr lang="fi-FI"/>
          </a:p>
        </p:txBody>
      </p:sp>
      <p:sp>
        <p:nvSpPr>
          <p:cNvPr id="4" name="Dian kuvan paikkamerkki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i-FI"/>
          </a:p>
        </p:txBody>
      </p:sp>
      <p:sp>
        <p:nvSpPr>
          <p:cNvPr id="5" name="Huomautusten paikkamerkki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sv"/>
              <a:t>Muokkaa tekstin perustyylejä</a:t>
            </a:r>
          </a:p>
          <a:p>
            <a:pPr lvl="1" rtl="0"/>
            <a:r>
              <a:rPr lang="sv"/>
              <a:t>toinen taso</a:t>
            </a:r>
          </a:p>
          <a:p>
            <a:pPr lvl="2" rtl="0"/>
            <a:r>
              <a:rPr lang="sv"/>
              <a:t>kolmas taso</a:t>
            </a:r>
          </a:p>
          <a:p>
            <a:pPr lvl="3" rtl="0"/>
            <a:r>
              <a:rPr lang="sv"/>
              <a:t>neljäs taso</a:t>
            </a:r>
          </a:p>
          <a:p>
            <a:pPr lvl="4" rtl="0"/>
            <a:r>
              <a:rPr lang="sv"/>
              <a:t>viides taso</a:t>
            </a:r>
          </a:p>
        </p:txBody>
      </p:sp>
      <p:sp>
        <p:nvSpPr>
          <p:cNvPr id="6" name="Alatunnisteen paikkamerkki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i-FI"/>
          </a:p>
        </p:txBody>
      </p:sp>
      <p:sp>
        <p:nvSpPr>
          <p:cNvPr id="7" name="Dian numeron paikkamerkki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E36ECF44-885E-4EA4-BFF7-152027C4B86B}" type="slidenum">
              <a:rPr lang="fi-FI" smtClean="0"/>
              <a:t>‹#›</a:t>
            </a:fld>
            <a:endParaRPr lang="fi-FI"/>
          </a:p>
        </p:txBody>
      </p:sp>
    </p:spTree>
    <p:extLst>
      <p:ext uri="{BB962C8B-B14F-4D97-AF65-F5344CB8AC3E}">
        <p14:creationId xmlns:p14="http://schemas.microsoft.com/office/powerpoint/2010/main" val="140505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2.xml" Type="http://schemas.openxmlformats.org/officeDocument/2006/relationships/slide"/></Relationships>
</file>

<file path=ppt/notesSlides/_rels/notesSlide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4.xml" Type="http://schemas.openxmlformats.org/officeDocument/2006/relationships/slide"/></Relationships>
</file>

<file path=ppt/notesSlides/_rels/notesSlide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1.xml" Type="http://schemas.openxmlformats.org/officeDocument/2006/relationships/slide"/></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rtlCol="0"/>
          <a:lstStyle/>
          <a:p>
            <a:pPr rtl="0"/>
            <a:endParaRPr lang="fi-FI" dirty="0"/>
          </a:p>
        </p:txBody>
      </p:sp>
      <p:sp>
        <p:nvSpPr>
          <p:cNvPr id="4" name="Dian numeron paikkamerkki 3"/>
          <p:cNvSpPr>
            <a:spLocks noGrp="1"/>
          </p:cNvSpPr>
          <p:nvPr>
            <p:ph type="sldNum" sz="quarter" idx="10"/>
          </p:nvPr>
        </p:nvSpPr>
        <p:spPr/>
        <p:txBody>
          <a:bodyPr rtlCol="0"/>
          <a:lstStyle/>
          <a:p>
            <a:pPr marL="0" marR="0" lvl="0" indent="0" algn="r" defTabSz="914400" rtl="0" eaLnBrk="1" fontAlgn="auto" latinLnBrk="0" hangingPunct="1">
              <a:lnSpc>
                <a:spcPct val="100000"/>
              </a:lnSpc>
              <a:spcBef>
                <a:spcPts val="0"/>
              </a:spcBef>
              <a:spcAft>
                <a:spcPts val="0"/>
              </a:spcAft>
              <a:buClrTx/>
              <a:buSzTx/>
              <a:buFontTx/>
              <a:buNone/>
              <a:tabLst/>
              <a:defRPr/>
            </a:pPr>
            <a:fld id="{B8CBADCD-13BA-4CB1-850E-130F397CF7F9}" type="slidenum">
              <a:rPr kumimoji="0" lang="fi-FI"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fi-FI"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711779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rtl="0"/>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pPr rtl="0"/>
            <a:r>
              <a:rPr lang="sv"/>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pPr rtl="0"/>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rtl="0"/>
            <a:r>
              <a:rPr lang="sv"/>
              <a:t>Huom Päivitetty 24.9.2025/Elisa Jyllikoski. Seuraavalle muokkaajalle: Lähteissä suora linkki kyseiseen tilastoon, josta voit poimia haluamasi vuoden tilastot. </a:t>
            </a:r>
            <a:endParaRPr lang="en-US"/>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pPr rtl="0"/>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pPr rtl="0"/>
            <a:r>
              <a:rPr lang="sv"/>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n kuvan paikkamerkki 1"/>
          <p:cNvSpPr>
            <a:spLocks noGrp="1" noRot="1" noChangeAspect="1"/>
          </p:cNvSpPr>
          <p:nvPr>
            <p:ph type="sldImg"/>
          </p:nvPr>
        </p:nvSpPr>
        <p:spPr/>
      </p:sp>
      <p:sp>
        <p:nvSpPr>
          <p:cNvPr id="3" name="Huomautusten paikkamerkki 2"/>
          <p:cNvSpPr>
            <a:spLocks noGrp="1"/>
          </p:cNvSpPr>
          <p:nvPr>
            <p:ph type="body" idx="1"/>
          </p:nvPr>
        </p:nvSpPr>
        <p:spPr/>
        <p:txBody>
          <a:bodyPr/>
          <a:lstStyle/>
          <a:p>
            <a:endParaRPr lang="fi-FI" dirty="0"/>
          </a:p>
        </p:txBody>
      </p:sp>
      <p:sp>
        <p:nvSpPr>
          <p:cNvPr id="4" name="Dian numeron paikkamerkki 3"/>
          <p:cNvSpPr>
            <a:spLocks noGrp="1"/>
          </p:cNvSpPr>
          <p:nvPr>
            <p:ph type="sldNum" sz="quarter" idx="5"/>
          </p:nvPr>
        </p:nvSpPr>
        <p:spPr/>
        <p:txBody>
          <a:bodyPr/>
          <a:lstStyle/>
          <a:p>
            <a:pPr rtl="0"/>
            <a:fld id="{E36ECF44-885E-4EA4-BFF7-152027C4B86B}" type="slidenum">
              <a:rPr lang="fi-FI" smtClean="0"/>
              <a:t>21</a:t>
            </a:fld>
            <a:endParaRPr lang="fi-FI"/>
          </a:p>
        </p:txBody>
      </p:sp>
    </p:spTree>
    <p:extLst>
      <p:ext uri="{BB962C8B-B14F-4D97-AF65-F5344CB8AC3E}">
        <p14:creationId xmlns:p14="http://schemas.microsoft.com/office/powerpoint/2010/main" val="3039310988"/>
      </p:ext>
    </p:extLst>
  </p:cSld>
  <p:clrMapOvr>
    <a:masterClrMapping/>
  </p:clrMapOvr>
</p:note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1.png" Type="http://schemas.openxmlformats.org/officeDocument/2006/relationships/image"/><Relationship Id="rId3" Target="../media/image2.png" Type="http://schemas.openxmlformats.org/officeDocument/2006/relationships/image"/></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2.png" Type="http://schemas.openxmlformats.org/officeDocument/2006/relationships/image"/></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3.png" Type="http://schemas.openxmlformats.org/officeDocument/2006/relationships/image"/></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3.png" Type="http://schemas.openxmlformats.org/officeDocument/2006/relationships/image"/></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3.png" Type="http://schemas.openxmlformats.org/officeDocument/2006/relationships/image"/></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3.png" Type="http://schemas.openxmlformats.org/officeDocument/2006/relationships/image"/></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4.png" Type="http://schemas.openxmlformats.org/officeDocument/2006/relationships/image"/><Relationship Id="rId3" Target="../media/image5.png" Type="http://schemas.openxmlformats.org/officeDocument/2006/relationships/image"/></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 Id="rId2" Target="../media/image1.png" Type="http://schemas.openxmlformats.org/officeDocument/2006/relationships/image"/><Relationship Id="rId3" Target="../media/image5.png" Type="http://schemas.openxmlformats.org/officeDocument/2006/relationships/image"/></Relationships>
</file>

<file path=ppt/slideLayouts/_rels/slideLayout9.xml.rels><?xml version="1.0" encoding="UTF-8" standalone="yes"?><Relationships xmlns="http://schemas.openxmlformats.org/package/2006/relationships"><Relationship Id="rId1" Target="../slideMasters/slideMaster2.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2.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2.xml" Type="http://schemas.openxmlformats.org/officeDocument/2006/relationships/slideMaster"/></Relationships>
</file>

<file path=ppt/slideLayouts/_rels/slideLayout12.xml.rels><?xml version="1.0" encoding="UTF-8" standalone="yes"?><Relationships xmlns="http://schemas.openxmlformats.org/package/2006/relationships"><Relationship Id="rId1" Target="../slideMasters/slideMaster2.xml" Type="http://schemas.openxmlformats.org/officeDocument/2006/relationships/slideMaster"/></Relationships>
</file>

<file path=ppt/slideLayouts/_rels/slideLayout13.xml.rels><?xml version="1.0" encoding="UTF-8" standalone="yes"?><Relationships xmlns="http://schemas.openxmlformats.org/package/2006/relationships"><Relationship Id="rId1" Target="../slideMasters/slideMaster2.xml" Type="http://schemas.openxmlformats.org/officeDocument/2006/relationships/slideMaster"/></Relationships>
</file>

<file path=ppt/slideLayouts/_rels/slideLayout14.xml.rels><?xml version="1.0" encoding="UTF-8" standalone="yes"?><Relationships xmlns="http://schemas.openxmlformats.org/package/2006/relationships"><Relationship Id="rId1" Target="../slideMasters/slideMaster2.xml" Type="http://schemas.openxmlformats.org/officeDocument/2006/relationships/slideMaster"/></Relationships>
</file>

<file path=ppt/slideLayouts/_rels/slideLayout15.xml.rels><?xml version="1.0" encoding="UTF-8" standalone="yes"?><Relationships xmlns="http://schemas.openxmlformats.org/package/2006/relationships"><Relationship Id="rId1" Target="../slideMasters/slideMaster2.xml" Type="http://schemas.openxmlformats.org/officeDocument/2006/relationships/slideMaster"/></Relationships>
</file>

<file path=ppt/slideLayouts/_rels/slideLayout16.xml.rels><?xml version="1.0" encoding="UTF-8" standalone="yes"?><Relationships xmlns="http://schemas.openxmlformats.org/package/2006/relationships"><Relationship Id="rId1" Target="../slideMasters/slideMaster2.xml" Type="http://schemas.openxmlformats.org/officeDocument/2006/relationships/slideMaster"/></Relationships>
</file>

<file path=ppt/slideLayouts/_rels/slideLayout17.xml.rels><?xml version="1.0" encoding="UTF-8" standalone="yes"?><Relationships xmlns="http://schemas.openxmlformats.org/package/2006/relationships"><Relationship Id="rId1" Target="../slideMasters/slideMaster2.xml" Type="http://schemas.openxmlformats.org/officeDocument/2006/relationships/slideMaster"/></Relationships>
</file>

<file path=ppt/slideLayouts/_rels/slideLayout18.xml.rels><?xml version="1.0" encoding="UTF-8" standalone="yes"?><Relationships xmlns="http://schemas.openxmlformats.org/package/2006/relationships"><Relationship Id="rId1" Target="../slideMasters/slideMaster2.xml" Type="http://schemas.openxmlformats.org/officeDocument/2006/relationships/slideMaster"/></Relationships>
</file>

<file path=ppt/slideLayouts/_rels/slideLayout19.xml.rels><?xml version="1.0" encoding="UTF-8" standalone="yes"?><Relationships xmlns="http://schemas.openxmlformats.org/package/2006/relationships"><Relationship Id="rId1" Target="../slideMasters/slideMaster2.xml" Type="http://schemas.openxmlformats.org/officeDocument/2006/relationships/slideMaster"/></Relationships>
</file>

<file path=ppt/slideLayouts/_rels/slideLayout20.xml.rels><?xml version="1.0" encoding="UTF-8" standalone="yes"?><Relationships xmlns="http://schemas.openxmlformats.org/package/2006/relationships"><Relationship Id="rId1" Target="../slideMasters/slideMaster2.xml" Type="http://schemas.openxmlformats.org/officeDocument/2006/relationships/slideMaster"/><Relationship Id="rId2" Target="../media/image3.png" Type="http://schemas.openxmlformats.org/officeDocument/2006/relationships/image"/></Relationships>
</file>

<file path=ppt/slideLayouts/_rels/slideLayout21.xml.rels><?xml version="1.0" encoding="UTF-8" standalone="yes"?><Relationships xmlns="http://schemas.openxmlformats.org/package/2006/relationships"><Relationship Id="rId1" Target="../slideMasters/slideMaster2.xml" Type="http://schemas.openxmlformats.org/officeDocument/2006/relationships/slideMaster"/><Relationship Id="rId2" Target="../media/image3.png" Type="http://schemas.openxmlformats.org/officeDocument/2006/relationships/image"/></Relationships>
</file>

<file path=ppt/slideLayouts/_rels/slideLayout22.xml.rels><?xml version="1.0" encoding="UTF-8" standalone="yes"?><Relationships xmlns="http://schemas.openxmlformats.org/package/2006/relationships"><Relationship Id="rId1" Target="../slideMasters/slideMaster2.xml" Type="http://schemas.openxmlformats.org/officeDocument/2006/relationships/slideMaster"/><Relationship Id="rId2" Target="../media/image3.png" Type="http://schemas.openxmlformats.org/officeDocument/2006/relationships/image"/></Relationships>
</file>

<file path=ppt/slideLayouts/_rels/slideLayout23.xml.rels><?xml version="1.0" encoding="UTF-8" standalone="yes"?><Relationships xmlns="http://schemas.openxmlformats.org/package/2006/relationships"><Relationship Id="rId1" Target="../slideMasters/slideMaster2.xml" Type="http://schemas.openxmlformats.org/officeDocument/2006/relationships/slideMaster"/><Relationship Id="rId2" Target="../media/image3.png" Type="http://schemas.openxmlformats.org/officeDocument/2006/relationships/image"/></Relationships>
</file>

<file path=ppt/slideLayouts/_rels/slideLayout24.xml.rels><?xml version="1.0" encoding="UTF-8" standalone="yes"?><Relationships xmlns="http://schemas.openxmlformats.org/package/2006/relationships"><Relationship Id="rId1" Target="../slideMasters/slideMaster2.xml" Type="http://schemas.openxmlformats.org/officeDocument/2006/relationships/slideMaster"/><Relationship Id="rId2" Target="../media/image3.png" Type="http://schemas.openxmlformats.org/officeDocument/2006/relationships/image"/></Relationships>
</file>

<file path=ppt/slideLayouts/_rels/slideLayout25.xml.rels><?xml version="1.0" encoding="UTF-8" standalone="yes"?><Relationships xmlns="http://schemas.openxmlformats.org/package/2006/relationships"><Relationship Id="rId1" Target="../slideMasters/slideMaster2.xml" Type="http://schemas.openxmlformats.org/officeDocument/2006/relationships/slideMaster"/><Relationship Id="rId2" Target="../media/image3.png" Type="http://schemas.openxmlformats.org/officeDocument/2006/relationships/image"/></Relationships>
</file>

<file path=ppt/slideLayouts/_rels/slideLayout26.xml.rels><?xml version="1.0" encoding="UTF-8" standalone="yes"?><Relationships xmlns="http://schemas.openxmlformats.org/package/2006/relationships"><Relationship Id="rId1" Target="../slideMasters/slideMaster2.xml" Type="http://schemas.openxmlformats.org/officeDocument/2006/relationships/slideMaster"/><Relationship Id="rId2" Target="../media/image3.png" Type="http://schemas.openxmlformats.org/officeDocument/2006/relationships/image"/></Relationships>
</file>

<file path=ppt/slideLayouts/_rels/slideLayout27.xml.rels><?xml version="1.0" encoding="UTF-8" standalone="yes"?><Relationships xmlns="http://schemas.openxmlformats.org/package/2006/relationships"><Relationship Id="rId1" Target="../slideMasters/slideMaster2.xml" Type="http://schemas.openxmlformats.org/officeDocument/2006/relationships/slideMaster"/><Relationship Id="rId2" Target="../media/image3.png" Type="http://schemas.openxmlformats.org/officeDocument/2006/relationships/image"/></Relationships>
</file>

<file path=ppt/slideLayouts/_rels/slideLayout28.xml.rels><?xml version="1.0" encoding="UTF-8" standalone="yes"?><Relationships xmlns="http://schemas.openxmlformats.org/package/2006/relationships"><Relationship Id="rId1" Target="../slideMasters/slideMaster2.xml" Type="http://schemas.openxmlformats.org/officeDocument/2006/relationships/slideMaster"/><Relationship Id="rId2" Target="../media/image3.png" Type="http://schemas.openxmlformats.org/officeDocument/2006/relationships/image"/></Relationships>
</file>

<file path=ppt/slideLayouts/_rels/slideLayout29.xml.rels><?xml version="1.0" encoding="UTF-8" standalone="yes"?><Relationships xmlns="http://schemas.openxmlformats.org/package/2006/relationships"><Relationship Id="rId1" Target="../slideMasters/slideMaster3.xml" Type="http://schemas.openxmlformats.org/officeDocument/2006/relationships/slideMaster"/><Relationship Id="rId2" Target="../media/image1.png" Type="http://schemas.openxmlformats.org/officeDocument/2006/relationships/image"/><Relationship Id="rId3" Target="../media/image2.png" Type="http://schemas.openxmlformats.org/officeDocument/2006/relationships/image"/></Relationships>
</file>

<file path=ppt/slideLayouts/_rels/slideLayout30.xml.rels><?xml version="1.0" encoding="UTF-8" standalone="yes"?><Relationships xmlns="http://schemas.openxmlformats.org/package/2006/relationships"><Relationship Id="rId1" Target="../slideMasters/slideMaster3.xml" Type="http://schemas.openxmlformats.org/officeDocument/2006/relationships/slideMaster"/><Relationship Id="rId2" Target="../media/image2.png" Type="http://schemas.openxmlformats.org/officeDocument/2006/relationships/image"/></Relationships>
</file>

<file path=ppt/slideLayouts/_rels/slideLayout31.xml.rels><?xml version="1.0" encoding="UTF-8" standalone="yes"?><Relationships xmlns="http://schemas.openxmlformats.org/package/2006/relationships"><Relationship Id="rId1" Target="../slideMasters/slideMaster3.xml" Type="http://schemas.openxmlformats.org/officeDocument/2006/relationships/slideMaster"/><Relationship Id="rId2" Target="../media/image3.png" Type="http://schemas.openxmlformats.org/officeDocument/2006/relationships/image"/></Relationships>
</file>

<file path=ppt/slideLayouts/_rels/slideLayout32.xml.rels><?xml version="1.0" encoding="UTF-8" standalone="yes"?><Relationships xmlns="http://schemas.openxmlformats.org/package/2006/relationships"><Relationship Id="rId1" Target="../slideMasters/slideMaster3.xml" Type="http://schemas.openxmlformats.org/officeDocument/2006/relationships/slideMaster"/><Relationship Id="rId2" Target="../media/image3.png" Type="http://schemas.openxmlformats.org/officeDocument/2006/relationships/image"/></Relationships>
</file>

<file path=ppt/slideLayouts/_rels/slideLayout33.xml.rels><?xml version="1.0" encoding="UTF-8" standalone="yes"?><Relationships xmlns="http://schemas.openxmlformats.org/package/2006/relationships"><Relationship Id="rId1" Target="../slideMasters/slideMaster3.xml" Type="http://schemas.openxmlformats.org/officeDocument/2006/relationships/slideMaster"/><Relationship Id="rId2" Target="../media/image3.png" Type="http://schemas.openxmlformats.org/officeDocument/2006/relationships/image"/></Relationships>
</file>

<file path=ppt/slideLayouts/_rels/slideLayout34.xml.rels><?xml version="1.0" encoding="UTF-8" standalone="yes"?><Relationships xmlns="http://schemas.openxmlformats.org/package/2006/relationships"><Relationship Id="rId1" Target="../slideMasters/slideMaster3.xml" Type="http://schemas.openxmlformats.org/officeDocument/2006/relationships/slideMaster"/><Relationship Id="rId2" Target="../media/image3.png" Type="http://schemas.openxmlformats.org/officeDocument/2006/relationships/image"/></Relationships>
</file>

<file path=ppt/slideLayouts/_rels/slideLayout35.xml.rels><?xml version="1.0" encoding="UTF-8" standalone="yes"?><Relationships xmlns="http://schemas.openxmlformats.org/package/2006/relationships"><Relationship Id="rId1" Target="../slideMasters/slideMaster3.xml" Type="http://schemas.openxmlformats.org/officeDocument/2006/relationships/slideMaster"/><Relationship Id="rId2" Target="../media/image4.png" Type="http://schemas.openxmlformats.org/officeDocument/2006/relationships/image"/><Relationship Id="rId3" Target="../media/image5.png" Type="http://schemas.openxmlformats.org/officeDocument/2006/relationships/image"/></Relationships>
</file>

<file path=ppt/slideLayouts/_rels/slideLayout36.xml.rels><?xml version="1.0" encoding="UTF-8" standalone="yes"?><Relationships xmlns="http://schemas.openxmlformats.org/package/2006/relationships"><Relationship Id="rId1" Target="../slideMasters/slideMaster3.xml" Type="http://schemas.openxmlformats.org/officeDocument/2006/relationships/slideMaster"/><Relationship Id="rId2" Target="../media/image1.png" Type="http://schemas.openxmlformats.org/officeDocument/2006/relationships/image"/><Relationship Id="rId3" Target="../media/image5.png" Type="http://schemas.openxmlformats.org/officeDocument/2006/relationships/image"/></Relationships>
</file>

<file path=ppt/slideLayouts/_rels/slideLayout37.xml.rels><?xml version="1.0" encoding="UTF-8" standalone="yes"?><Relationships xmlns="http://schemas.openxmlformats.org/package/2006/relationships"><Relationship Id="rId1" Target="../slideMasters/slideMaster3.xml" Type="http://schemas.openxmlformats.org/officeDocument/2006/relationships/slideMaster"/></Relationships>
</file>

<file path=ppt/slideLayouts/_rels/slideLayout38.xml.rels><?xml version="1.0" encoding="UTF-8" standalone="yes"?><Relationships xmlns="http://schemas.openxmlformats.org/package/2006/relationships"><Relationship Id="rId1" Target="../slideMasters/slideMaster3.xml" Type="http://schemas.openxmlformats.org/officeDocument/2006/relationships/slideMaster"/></Relationships>
</file>

<file path=ppt/slideLayouts/_rels/slideLayout39.xml.rels><?xml version="1.0" encoding="UTF-8" standalone="yes"?><Relationships xmlns="http://schemas.openxmlformats.org/package/2006/relationships"><Relationship Id="rId1" Target="../slideMasters/slideMaster3.xml" Type="http://schemas.openxmlformats.org/officeDocument/2006/relationships/slideMaster"/><Relationship Id="rId2" Target="../media/image4.png" Type="http://schemas.openxmlformats.org/officeDocument/2006/relationships/image"/></Relationships>
</file>

<file path=ppt/slideLayouts/_rels/slideLayout40.xml.rels><?xml version="1.0" encoding="UTF-8" standalone="yes"?><Relationships xmlns="http://schemas.openxmlformats.org/package/2006/relationships"><Relationship Id="rId1" Target="../slideMasters/slideMaster3.xml" Type="http://schemas.openxmlformats.org/officeDocument/2006/relationships/slideMaster"/><Relationship Id="rId2" Target="../media/image3.png" Type="http://schemas.openxmlformats.org/officeDocument/2006/relationships/image"/></Relationships>
</file>

<file path=ppt/slideLayouts/_rels/slideLayout41.xml.rels><?xml version="1.0" encoding="UTF-8" standalone="yes"?><Relationships xmlns="http://schemas.openxmlformats.org/package/2006/relationships"><Relationship Id="rId1" Target="../slideMasters/slideMaster3.xml" Type="http://schemas.openxmlformats.org/officeDocument/2006/relationships/slideMaster"/><Relationship Id="rId2" Target="../media/image3.png" Type="http://schemas.openxmlformats.org/officeDocument/2006/relationships/image"/></Relationships>
</file>

<file path=ppt/slideLayouts/_rels/slideLayout42.xml.rels><?xml version="1.0" encoding="UTF-8" standalone="yes"?><Relationships xmlns="http://schemas.openxmlformats.org/package/2006/relationships"><Relationship Id="rId1" Target="../slideMasters/slideMaster3.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pic>
        <p:nvPicPr>
          <p:cNvPr id="10" name="Picture 9" descr="A group of people posing for a photo&#10;&#10;Description automatically generated with medium confidence">
            <a:extLst>
              <a:ext uri="{FF2B5EF4-FFF2-40B4-BE49-F238E27FC236}">
                <a16:creationId xmlns:a16="http://schemas.microsoft.com/office/drawing/2014/main" id="{8CE14D94-8194-FD19-940B-6DBE5F2DEB59}"/>
              </a:ext>
            </a:extLst>
          </p:cNvPr>
          <p:cNvPicPr>
            <a:picLocks noChangeAspect="1"/>
          </p:cNvPicPr>
          <p:nvPr userDrawn="1"/>
        </p:nvPicPr>
        <p:blipFill>
          <a:blip r:embed="rId2"/>
          <a:stretch>
            <a:fillRect/>
          </a:stretch>
        </p:blipFill>
        <p:spPr>
          <a:xfrm>
            <a:off x="3792666" y="399957"/>
            <a:ext cx="5118805" cy="4264914"/>
          </a:xfrm>
          <a:prstGeom prst="rect">
            <a:avLst/>
          </a:prstGeom>
        </p:spPr>
      </p:pic>
      <p:sp>
        <p:nvSpPr>
          <p:cNvPr id="8" name="Rectangle 7">
            <a:extLst>
              <a:ext uri="{FF2B5EF4-FFF2-40B4-BE49-F238E27FC236}">
                <a16:creationId xmlns:a16="http://schemas.microsoft.com/office/drawing/2014/main" id="{F15DFC8A-14E2-9F7E-87D7-A3274FF21A23}"/>
              </a:ext>
            </a:extLst>
          </p:cNvPr>
          <p:cNvSpPr/>
          <p:nvPr userDrawn="1"/>
        </p:nvSpPr>
        <p:spPr>
          <a:xfrm>
            <a:off x="0" y="11928"/>
            <a:ext cx="9144000" cy="5143500"/>
          </a:xfrm>
          <a:prstGeom prst="rect">
            <a:avLst/>
          </a:prstGeom>
          <a:solidFill>
            <a:srgbClr val="3C2B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FI"/>
          </a:p>
        </p:txBody>
      </p:sp>
      <p:sp>
        <p:nvSpPr>
          <p:cNvPr id="2" name="Title 1">
            <a:extLst>
              <a:ext uri="{FF2B5EF4-FFF2-40B4-BE49-F238E27FC236}">
                <a16:creationId xmlns:a16="http://schemas.microsoft.com/office/drawing/2014/main" id="{87CA6D79-7EFC-E1F7-880B-D5568A10477F}"/>
              </a:ext>
            </a:extLst>
          </p:cNvPr>
          <p:cNvSpPr>
            <a:spLocks noGrp="1"/>
          </p:cNvSpPr>
          <p:nvPr>
            <p:ph type="ctrTitle"/>
          </p:nvPr>
        </p:nvSpPr>
        <p:spPr>
          <a:xfrm>
            <a:off x="288758" y="2571750"/>
            <a:ext cx="4158114" cy="1790700"/>
          </a:xfrm>
        </p:spPr>
        <p:txBody>
          <a:bodyPr rtlCol="0" anchor="ctr">
            <a:normAutofit/>
          </a:bodyPr>
          <a:lstStyle>
            <a:lvl1pPr marL="0" marR="0" indent="0" algn="l" defTabSz="685800" rtl="0" eaLnBrk="1" fontAlgn="auto" latinLnBrk="0" hangingPunct="1">
              <a:lnSpc>
                <a:spcPct val="100000"/>
              </a:lnSpc>
              <a:spcBef>
                <a:spcPct val="0"/>
              </a:spcBef>
              <a:spcAft>
                <a:spcPts val="0"/>
              </a:spcAft>
              <a:buClrTx/>
              <a:buSzTx/>
              <a:buFontTx/>
              <a:buNone/>
              <a:tabLst/>
              <a:defRPr sz="3200" b="1" i="0">
                <a:solidFill>
                  <a:schemeClr val="bg1"/>
                </a:solidFill>
                <a:latin typeface="Arial" panose="020B0604020202020204" pitchFamily="34" charset="0"/>
                <a:cs typeface="Arial" panose="020B0604020202020204" pitchFamily="34" charset="0"/>
              </a:defRPr>
            </a:lvl1pPr>
          </a:lstStyle>
          <a:p>
            <a:pPr rtl="0"/>
            <a:r>
              <a:rPr lang="sv"/>
              <a:t>Click to edit Master title style</a:t>
            </a:r>
          </a:p>
        </p:txBody>
      </p:sp>
      <p:pic>
        <p:nvPicPr>
          <p:cNvPr id="3" name="Picture 2" descr="Varha - Varsinais-Suomen hyvinvointialue, Egentilga Finlands välfärdsområde ">
            <a:extLst>
              <a:ext uri="{FF2B5EF4-FFF2-40B4-BE49-F238E27FC236}">
                <a16:creationId xmlns:a16="http://schemas.microsoft.com/office/drawing/2014/main" id="{1954A9D1-5695-4485-B02C-4874622E8E21}"/>
              </a:ext>
            </a:extLst>
          </p:cNvPr>
          <p:cNvPicPr>
            <a:picLocks noChangeAspect="1"/>
          </p:cNvPicPr>
          <p:nvPr userDrawn="1"/>
        </p:nvPicPr>
        <p:blipFill>
          <a:blip r:embed="rId3"/>
          <a:stretch>
            <a:fillRect/>
          </a:stretch>
        </p:blipFill>
        <p:spPr>
          <a:xfrm>
            <a:off x="288756" y="277379"/>
            <a:ext cx="1728669" cy="517431"/>
          </a:xfrm>
          <a:prstGeom prst="rect">
            <a:avLst/>
          </a:prstGeom>
        </p:spPr>
      </p:pic>
      <p:pic>
        <p:nvPicPr>
          <p:cNvPr id="6" name="Picture 5" descr="A group of people posing for a photo&#10;&#10;Description automatically generated with medium confidence">
            <a:extLst>
              <a:ext uri="{FF2B5EF4-FFF2-40B4-BE49-F238E27FC236}">
                <a16:creationId xmlns:a16="http://schemas.microsoft.com/office/drawing/2014/main" id="{E95CD0E2-8E4C-BA0D-A36C-99867EF0C6DC}"/>
              </a:ext>
            </a:extLst>
          </p:cNvPr>
          <p:cNvPicPr>
            <a:picLocks noChangeAspect="1"/>
          </p:cNvPicPr>
          <p:nvPr userDrawn="1"/>
        </p:nvPicPr>
        <p:blipFill>
          <a:blip r:embed="rId2"/>
          <a:stretch>
            <a:fillRect/>
          </a:stretch>
        </p:blipFill>
        <p:spPr>
          <a:xfrm>
            <a:off x="3675618" y="272744"/>
            <a:ext cx="5316342" cy="4429499"/>
          </a:xfrm>
          <a:prstGeom prst="rect">
            <a:avLst/>
          </a:prstGeom>
        </p:spPr>
      </p:pic>
      <p:sp>
        <p:nvSpPr>
          <p:cNvPr id="5" name="TextBox 4">
            <a:extLst>
              <a:ext uri="{FF2B5EF4-FFF2-40B4-BE49-F238E27FC236}">
                <a16:creationId xmlns:a16="http://schemas.microsoft.com/office/drawing/2014/main" id="{0C2167A8-7B60-BD1D-2753-33351AFBA9E1}"/>
              </a:ext>
            </a:extLst>
          </p:cNvPr>
          <p:cNvSpPr txBox="1"/>
          <p:nvPr userDrawn="1"/>
        </p:nvSpPr>
        <p:spPr>
          <a:xfrm>
            <a:off x="261931" y="4726255"/>
            <a:ext cx="4184941" cy="230832"/>
          </a:xfrm>
          <a:prstGeom prst="rect">
            <a:avLst/>
          </a:prstGeom>
          <a:noFill/>
        </p:spPr>
        <p:txBody>
          <a:bodyPr wrap="square" rtlCol="0">
            <a:spAutoFit/>
          </a:bodyPr>
          <a:lstStyle/>
          <a:p>
            <a:pPr rtl="0"/>
            <a:r>
              <a:rPr lang="sv" sz="900" b="0" i="0">
                <a:solidFill>
                  <a:schemeClr val="bg1"/>
                </a:solidFill>
                <a:latin typeface="Arial" panose="020B0604020202020204" pitchFamily="34" charset="0"/>
                <a:cs typeface="Arial" panose="020B0604020202020204" pitchFamily="34" charset="0"/>
              </a:rPr>
              <a:t>Varsinais-Suomen hyvinvointialue • Egentliga Finlands välfärdsområde</a:t>
            </a:r>
            <a:endParaRPr lang="en-FI" sz="900" b="0" i="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406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15DFC8A-14E2-9F7E-87D7-A3274FF21A23}"/>
              </a:ext>
            </a:extLst>
          </p:cNvPr>
          <p:cNvSpPr/>
          <p:nvPr userDrawn="1"/>
        </p:nvSpPr>
        <p:spPr>
          <a:xfrm>
            <a:off x="0" y="0"/>
            <a:ext cx="9144000" cy="5143500"/>
          </a:xfrm>
          <a:prstGeom prst="rect">
            <a:avLst/>
          </a:prstGeom>
          <a:solidFill>
            <a:srgbClr val="3C2B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FI"/>
          </a:p>
        </p:txBody>
      </p:sp>
      <p:sp>
        <p:nvSpPr>
          <p:cNvPr id="2" name="Title 1">
            <a:extLst>
              <a:ext uri="{FF2B5EF4-FFF2-40B4-BE49-F238E27FC236}">
                <a16:creationId xmlns:a16="http://schemas.microsoft.com/office/drawing/2014/main" id="{87CA6D79-7EFC-E1F7-880B-D5568A10477F}"/>
              </a:ext>
            </a:extLst>
          </p:cNvPr>
          <p:cNvSpPr>
            <a:spLocks noGrp="1"/>
          </p:cNvSpPr>
          <p:nvPr>
            <p:ph type="ctrTitle"/>
          </p:nvPr>
        </p:nvSpPr>
        <p:spPr>
          <a:xfrm>
            <a:off x="288758" y="2073805"/>
            <a:ext cx="6858000" cy="1790700"/>
          </a:xfrm>
        </p:spPr>
        <p:txBody>
          <a:bodyPr rtlCol="0" anchor="ctr">
            <a:normAutofit/>
          </a:bodyPr>
          <a:lstStyle>
            <a:lvl1pPr algn="l">
              <a:lnSpc>
                <a:spcPct val="100000"/>
              </a:lnSpc>
              <a:defRPr sz="4000" b="1" i="0">
                <a:solidFill>
                  <a:schemeClr val="bg1"/>
                </a:solidFill>
                <a:latin typeface="Arial" panose="020B0604020202020204" pitchFamily="34" charset="0"/>
                <a:cs typeface="Arial" panose="020B0604020202020204" pitchFamily="34" charset="0"/>
              </a:defRPr>
            </a:lvl1pPr>
          </a:lstStyle>
          <a:p>
            <a:pPr rtl="0"/>
            <a:r>
              <a:rPr lang="sv"/>
              <a:t>Click to edit Master title style</a:t>
            </a:r>
            <a:endParaRPr lang="en-FI"/>
          </a:p>
        </p:txBody>
      </p:sp>
      <p:pic>
        <p:nvPicPr>
          <p:cNvPr id="3" name="Picture 2" descr="Varha - Varsinais-Suomen hyvinvointialue, Egentilga Finlands välfärdsområde ">
            <a:extLst>
              <a:ext uri="{FF2B5EF4-FFF2-40B4-BE49-F238E27FC236}">
                <a16:creationId xmlns:a16="http://schemas.microsoft.com/office/drawing/2014/main" id="{3244DE5C-CE17-9ADB-F8FD-247393D25B51}"/>
              </a:ext>
            </a:extLst>
          </p:cNvPr>
          <p:cNvPicPr>
            <a:picLocks noChangeAspect="1"/>
          </p:cNvPicPr>
          <p:nvPr userDrawn="1"/>
        </p:nvPicPr>
        <p:blipFill>
          <a:blip r:embed="rId2"/>
          <a:stretch>
            <a:fillRect/>
          </a:stretch>
        </p:blipFill>
        <p:spPr>
          <a:xfrm>
            <a:off x="288756" y="277379"/>
            <a:ext cx="1728669" cy="517431"/>
          </a:xfrm>
          <a:prstGeom prst="rect">
            <a:avLst/>
          </a:prstGeom>
        </p:spPr>
      </p:pic>
      <p:sp>
        <p:nvSpPr>
          <p:cNvPr id="5" name="TextBox 4">
            <a:extLst>
              <a:ext uri="{FF2B5EF4-FFF2-40B4-BE49-F238E27FC236}">
                <a16:creationId xmlns:a16="http://schemas.microsoft.com/office/drawing/2014/main" id="{5CD2D5F3-79D0-35B1-2B19-11E970AE5BC3}"/>
              </a:ext>
            </a:extLst>
          </p:cNvPr>
          <p:cNvSpPr txBox="1"/>
          <p:nvPr userDrawn="1"/>
        </p:nvSpPr>
        <p:spPr>
          <a:xfrm>
            <a:off x="261931" y="4726255"/>
            <a:ext cx="4184941" cy="230832"/>
          </a:xfrm>
          <a:prstGeom prst="rect">
            <a:avLst/>
          </a:prstGeom>
          <a:noFill/>
        </p:spPr>
        <p:txBody>
          <a:bodyPr wrap="square" rtlCol="0">
            <a:spAutoFit/>
          </a:bodyPr>
          <a:lstStyle/>
          <a:p>
            <a:pPr rtl="0"/>
            <a:r>
              <a:rPr lang="sv" sz="900" b="0" i="0">
                <a:solidFill>
                  <a:schemeClr val="bg1"/>
                </a:solidFill>
                <a:latin typeface="Arial" panose="020B0604020202020204" pitchFamily="34" charset="0"/>
                <a:cs typeface="Arial" panose="020B0604020202020204" pitchFamily="34" charset="0"/>
              </a:rPr>
              <a:t>Varsinais-Suomen hyvinvointialue • Egentliga Finlands välfärdsområde</a:t>
            </a:r>
            <a:endParaRPr lang="en-FI" sz="900" b="0" i="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062023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456EE12E-333A-1408-1758-B01EEA06A50A}"/>
              </a:ext>
            </a:extLst>
          </p:cNvPr>
          <p:cNvSpPr>
            <a:spLocks noGrp="1"/>
          </p:cNvSpPr>
          <p:nvPr>
            <p:ph type="ctrTitle"/>
          </p:nvPr>
        </p:nvSpPr>
        <p:spPr>
          <a:xfrm>
            <a:off x="288755" y="344410"/>
            <a:ext cx="8601075" cy="812067"/>
          </a:xfrm>
        </p:spPr>
        <p:txBody>
          <a:bodyPr rtlCol="0" anchor="ctr">
            <a:noAutofit/>
          </a:bodyPr>
          <a:lstStyle>
            <a:lvl1pPr algn="l">
              <a:lnSpc>
                <a:spcPct val="100000"/>
              </a:lnSpc>
              <a:defRPr sz="2400" b="1" i="0">
                <a:solidFill>
                  <a:srgbClr val="3C2B7C"/>
                </a:solidFill>
                <a:latin typeface="Arial" panose="020B0604020202020204" pitchFamily="34" charset="0"/>
                <a:cs typeface="Arial" panose="020B0604020202020204" pitchFamily="34" charset="0"/>
              </a:defRPr>
            </a:lvl1pPr>
          </a:lstStyle>
          <a:p>
            <a:pPr rtl="0"/>
            <a:r>
              <a:rPr lang="sv"/>
              <a:t>Click to edit Master title style</a:t>
            </a:r>
            <a:endParaRPr lang="en-FI"/>
          </a:p>
        </p:txBody>
      </p:sp>
      <p:pic>
        <p:nvPicPr>
          <p:cNvPr id="6" name="Picture 5" descr="Varha logo">
            <a:extLst>
              <a:ext uri="{FF2B5EF4-FFF2-40B4-BE49-F238E27FC236}">
                <a16:creationId xmlns:a16="http://schemas.microsoft.com/office/drawing/2014/main" id="{7E6651AA-666B-8440-4B97-317739951C85}"/>
              </a:ext>
            </a:extLst>
          </p:cNvPr>
          <p:cNvPicPr>
            <a:picLocks noChangeAspect="1"/>
          </p:cNvPicPr>
          <p:nvPr userDrawn="1"/>
        </p:nvPicPr>
        <p:blipFill>
          <a:blip r:embed="rId2"/>
          <a:stretch>
            <a:fillRect/>
          </a:stretch>
        </p:blipFill>
        <p:spPr>
          <a:xfrm>
            <a:off x="8219515" y="4701864"/>
            <a:ext cx="736793" cy="292032"/>
          </a:xfrm>
          <a:prstGeom prst="rect">
            <a:avLst/>
          </a:prstGeom>
        </p:spPr>
      </p:pic>
      <p:sp>
        <p:nvSpPr>
          <p:cNvPr id="3" name="Text Placeholder 3">
            <a:extLst>
              <a:ext uri="{FF2B5EF4-FFF2-40B4-BE49-F238E27FC236}">
                <a16:creationId xmlns:a16="http://schemas.microsoft.com/office/drawing/2014/main" id="{A83E7AB3-CAA3-1A7D-4864-370F10054644}"/>
              </a:ext>
            </a:extLst>
          </p:cNvPr>
          <p:cNvSpPr>
            <a:spLocks noGrp="1"/>
          </p:cNvSpPr>
          <p:nvPr>
            <p:ph type="body" sz="quarter" idx="14" hasCustomPrompt="1"/>
          </p:nvPr>
        </p:nvSpPr>
        <p:spPr>
          <a:xfrm>
            <a:off x="288753" y="1368000"/>
            <a:ext cx="8609713" cy="3209925"/>
          </a:xfrm>
        </p:spPr>
        <p:txBody>
          <a:bodyPr rtlCol="0">
            <a:normAutofit/>
          </a:bodyPr>
          <a:lstStyle>
            <a:lvl1pPr>
              <a:buClr>
                <a:schemeClr val="bg2"/>
              </a:buClr>
              <a:defRPr sz="2000" b="0" i="0">
                <a:latin typeface="Arial" panose="020B0604020202020204" pitchFamily="34" charset="0"/>
                <a:cs typeface="Arial" panose="020B0604020202020204" pitchFamily="34" charset="0"/>
              </a:defRPr>
            </a:lvl1pPr>
            <a:lvl2pPr>
              <a:buClr>
                <a:srgbClr val="3C2B7C"/>
              </a:buClr>
              <a:defRPr sz="1200" b="0" i="0">
                <a:latin typeface="Arial" panose="020B0604020202020204" pitchFamily="34" charset="0"/>
                <a:cs typeface="Arial" panose="020B0604020202020204" pitchFamily="34" charset="0"/>
              </a:defRPr>
            </a:lvl2pPr>
            <a:lvl3pPr>
              <a:buClr>
                <a:srgbClr val="3C2B7C"/>
              </a:buClr>
              <a:defRPr sz="1100" b="0" i="0">
                <a:latin typeface="Arial" panose="020B0604020202020204" pitchFamily="34" charset="0"/>
                <a:cs typeface="Arial" panose="020B0604020202020204" pitchFamily="34" charset="0"/>
              </a:defRPr>
            </a:lvl3pPr>
            <a:lvl4pPr>
              <a:buClr>
                <a:srgbClr val="3C2B7C"/>
              </a:buClr>
              <a:defRPr sz="1050" b="0" i="0">
                <a:latin typeface="Arial" panose="020B0604020202020204" pitchFamily="34" charset="0"/>
                <a:cs typeface="Arial" panose="020B0604020202020204" pitchFamily="34" charset="0"/>
              </a:defRPr>
            </a:lvl4pPr>
            <a:lvl5pPr>
              <a:buClr>
                <a:srgbClr val="3C2B7C"/>
              </a:buClr>
              <a:defRPr sz="1050" b="0" i="0">
                <a:latin typeface="Arial" panose="020B0604020202020204" pitchFamily="34" charset="0"/>
                <a:cs typeface="Arial" panose="020B0604020202020204" pitchFamily="34" charset="0"/>
              </a:defRPr>
            </a:lvl5pPr>
          </a:lstStyle>
          <a:p>
            <a:pPr lvl="0" rtl="0"/>
            <a:r>
              <a:rPr lang="sv"/>
              <a:t>Click to add text</a:t>
            </a:r>
          </a:p>
        </p:txBody>
      </p:sp>
      <p:sp>
        <p:nvSpPr>
          <p:cNvPr id="2" name="TextBox 1">
            <a:extLst>
              <a:ext uri="{FF2B5EF4-FFF2-40B4-BE49-F238E27FC236}">
                <a16:creationId xmlns:a16="http://schemas.microsoft.com/office/drawing/2014/main" id="{58B0C437-2B09-A68F-0773-21F9212077D7}"/>
              </a:ext>
            </a:extLst>
          </p:cNvPr>
          <p:cNvSpPr txBox="1"/>
          <p:nvPr userDrawn="1"/>
        </p:nvSpPr>
        <p:spPr>
          <a:xfrm>
            <a:off x="261931" y="4726255"/>
            <a:ext cx="4184941" cy="230832"/>
          </a:xfrm>
          <a:prstGeom prst="rect">
            <a:avLst/>
          </a:prstGeom>
          <a:noFill/>
        </p:spPr>
        <p:txBody>
          <a:bodyPr wrap="square" rtlCol="0">
            <a:spAutoFit/>
          </a:bodyPr>
          <a:lstStyle/>
          <a:p>
            <a:pPr rtl="0"/>
            <a:r>
              <a:rPr lang="sv" sz="900" b="0" i="0">
                <a:solidFill>
                  <a:schemeClr val="tx1"/>
                </a:solidFill>
                <a:latin typeface="Arial" panose="020B0604020202020204" pitchFamily="34" charset="0"/>
                <a:cs typeface="Arial" panose="020B0604020202020204" pitchFamily="34" charset="0"/>
              </a:rPr>
              <a:t>Varsinais-Suomen hyvinvointialue • Egentliga Finlands välfärdsområde</a:t>
            </a:r>
            <a:endParaRPr lang="en-FI" sz="900" b="0" i="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8396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wo Content">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456EE12E-333A-1408-1758-B01EEA06A50A}"/>
              </a:ext>
            </a:extLst>
          </p:cNvPr>
          <p:cNvSpPr>
            <a:spLocks noGrp="1"/>
          </p:cNvSpPr>
          <p:nvPr>
            <p:ph type="ctrTitle"/>
          </p:nvPr>
        </p:nvSpPr>
        <p:spPr>
          <a:xfrm>
            <a:off x="288755" y="344410"/>
            <a:ext cx="8601075" cy="812067"/>
          </a:xfrm>
        </p:spPr>
        <p:txBody>
          <a:bodyPr rtlCol="0" anchor="ctr">
            <a:noAutofit/>
          </a:bodyPr>
          <a:lstStyle>
            <a:lvl1pPr algn="l">
              <a:lnSpc>
                <a:spcPct val="100000"/>
              </a:lnSpc>
              <a:defRPr sz="2400" b="1" i="0">
                <a:solidFill>
                  <a:srgbClr val="3C2B7C"/>
                </a:solidFill>
                <a:latin typeface="Arial" panose="020B0604020202020204" pitchFamily="34" charset="0"/>
                <a:cs typeface="Arial" panose="020B0604020202020204" pitchFamily="34" charset="0"/>
              </a:defRPr>
            </a:lvl1pPr>
          </a:lstStyle>
          <a:p>
            <a:pPr rtl="0"/>
            <a:r>
              <a:rPr lang="sv"/>
              <a:t>Click to edit Master title style</a:t>
            </a:r>
            <a:endParaRPr lang="en-FI"/>
          </a:p>
        </p:txBody>
      </p:sp>
      <p:pic>
        <p:nvPicPr>
          <p:cNvPr id="6" name="Picture 5" descr="Varha logo">
            <a:extLst>
              <a:ext uri="{FF2B5EF4-FFF2-40B4-BE49-F238E27FC236}">
                <a16:creationId xmlns:a16="http://schemas.microsoft.com/office/drawing/2014/main" id="{7E6651AA-666B-8440-4B97-317739951C85}"/>
              </a:ext>
            </a:extLst>
          </p:cNvPr>
          <p:cNvPicPr>
            <a:picLocks noChangeAspect="1"/>
          </p:cNvPicPr>
          <p:nvPr userDrawn="1"/>
        </p:nvPicPr>
        <p:blipFill>
          <a:blip r:embed="rId2"/>
          <a:stretch>
            <a:fillRect/>
          </a:stretch>
        </p:blipFill>
        <p:spPr>
          <a:xfrm>
            <a:off x="8219515" y="4701864"/>
            <a:ext cx="736793" cy="292032"/>
          </a:xfrm>
          <a:prstGeom prst="rect">
            <a:avLst/>
          </a:prstGeom>
        </p:spPr>
      </p:pic>
      <p:sp>
        <p:nvSpPr>
          <p:cNvPr id="2" name="Text Placeholder 4">
            <a:extLst>
              <a:ext uri="{FF2B5EF4-FFF2-40B4-BE49-F238E27FC236}">
                <a16:creationId xmlns:a16="http://schemas.microsoft.com/office/drawing/2014/main" id="{2D502719-5FAF-7F13-0BB7-A332466DB372}"/>
              </a:ext>
            </a:extLst>
          </p:cNvPr>
          <p:cNvSpPr>
            <a:spLocks noGrp="1"/>
          </p:cNvSpPr>
          <p:nvPr>
            <p:ph type="body" sz="quarter" idx="12" hasCustomPrompt="1"/>
          </p:nvPr>
        </p:nvSpPr>
        <p:spPr>
          <a:xfrm>
            <a:off x="4704889" y="1371599"/>
            <a:ext cx="4184942" cy="3119967"/>
          </a:xfrm>
        </p:spPr>
        <p:txBody>
          <a:bodyPr rtlCol="0">
            <a:normAutofit/>
          </a:bodyPr>
          <a:lstStyle>
            <a:lvl1pPr marL="0" indent="0">
              <a:buClr>
                <a:schemeClr val="bg2"/>
              </a:buClr>
              <a:buNone/>
              <a:defRPr sz="2000" b="0" i="0">
                <a:solidFill>
                  <a:schemeClr val="tx1"/>
                </a:solidFill>
                <a:latin typeface="Arial" panose="020B0604020202020204" pitchFamily="34" charset="0"/>
                <a:cs typeface="Arial" panose="020B0604020202020204" pitchFamily="34" charset="0"/>
              </a:defRPr>
            </a:lvl1pPr>
            <a:lvl2pPr>
              <a:buClr>
                <a:srgbClr val="3C2B7C"/>
              </a:buClr>
              <a:defRPr b="0" i="0">
                <a:latin typeface="Arial" panose="020B0604020202020204" pitchFamily="34" charset="0"/>
                <a:cs typeface="Arial" panose="020B0604020202020204" pitchFamily="34" charset="0"/>
              </a:defRPr>
            </a:lvl2pPr>
            <a:lvl3pPr>
              <a:buClr>
                <a:srgbClr val="3C2B7C"/>
              </a:buClr>
              <a:defRPr b="0" i="0">
                <a:latin typeface="Arial" panose="020B0604020202020204" pitchFamily="34" charset="0"/>
                <a:cs typeface="Arial" panose="020B0604020202020204" pitchFamily="34" charset="0"/>
              </a:defRPr>
            </a:lvl3pPr>
            <a:lvl4pPr>
              <a:buClr>
                <a:srgbClr val="3C2B7C"/>
              </a:buClr>
              <a:defRPr b="0" i="0">
                <a:latin typeface="Arial" panose="020B0604020202020204" pitchFamily="34" charset="0"/>
                <a:cs typeface="Arial" panose="020B0604020202020204" pitchFamily="34" charset="0"/>
              </a:defRPr>
            </a:lvl4pPr>
            <a:lvl5pPr>
              <a:buClr>
                <a:srgbClr val="3C2B7C"/>
              </a:buClr>
              <a:defRPr b="0" i="0">
                <a:latin typeface="Arial" panose="020B0604020202020204" pitchFamily="34" charset="0"/>
                <a:cs typeface="Arial" panose="020B0604020202020204" pitchFamily="34" charset="0"/>
              </a:defRPr>
            </a:lvl5pPr>
          </a:lstStyle>
          <a:p>
            <a:pPr lvl="0" rtl="0"/>
            <a:r>
              <a:rPr lang="sv"/>
              <a:t>Click to add text</a:t>
            </a:r>
          </a:p>
        </p:txBody>
      </p:sp>
      <p:sp>
        <p:nvSpPr>
          <p:cNvPr id="3" name="Text Placeholder 4">
            <a:extLst>
              <a:ext uri="{FF2B5EF4-FFF2-40B4-BE49-F238E27FC236}">
                <a16:creationId xmlns:a16="http://schemas.microsoft.com/office/drawing/2014/main" id="{F7A404EF-7A29-4A24-84C6-C658C872A844}"/>
              </a:ext>
            </a:extLst>
          </p:cNvPr>
          <p:cNvSpPr>
            <a:spLocks noGrp="1"/>
          </p:cNvSpPr>
          <p:nvPr>
            <p:ph type="body" sz="quarter" idx="13" hasCustomPrompt="1"/>
          </p:nvPr>
        </p:nvSpPr>
        <p:spPr>
          <a:xfrm>
            <a:off x="288755" y="1371599"/>
            <a:ext cx="4184942" cy="3119967"/>
          </a:xfrm>
        </p:spPr>
        <p:txBody>
          <a:bodyPr rtlCol="0">
            <a:normAutofit/>
          </a:bodyPr>
          <a:lstStyle>
            <a:lvl1pPr marL="0" indent="0">
              <a:buClr>
                <a:schemeClr val="bg2"/>
              </a:buClr>
              <a:buNone/>
              <a:defRPr sz="2000" b="0" i="0">
                <a:solidFill>
                  <a:schemeClr val="tx1"/>
                </a:solidFill>
                <a:latin typeface="Arial" panose="020B0604020202020204" pitchFamily="34" charset="0"/>
                <a:cs typeface="Arial" panose="020B0604020202020204" pitchFamily="34" charset="0"/>
              </a:defRPr>
            </a:lvl1pPr>
            <a:lvl2pPr>
              <a:buClr>
                <a:srgbClr val="3C2B7C"/>
              </a:buClr>
              <a:defRPr b="0" i="0">
                <a:latin typeface="Arial" panose="020B0604020202020204" pitchFamily="34" charset="0"/>
                <a:cs typeface="Arial" panose="020B0604020202020204" pitchFamily="34" charset="0"/>
              </a:defRPr>
            </a:lvl2pPr>
            <a:lvl3pPr>
              <a:buClr>
                <a:srgbClr val="3C2B7C"/>
              </a:buClr>
              <a:defRPr b="0" i="0">
                <a:latin typeface="Arial" panose="020B0604020202020204" pitchFamily="34" charset="0"/>
                <a:cs typeface="Arial" panose="020B0604020202020204" pitchFamily="34" charset="0"/>
              </a:defRPr>
            </a:lvl3pPr>
            <a:lvl4pPr>
              <a:buClr>
                <a:srgbClr val="3C2B7C"/>
              </a:buClr>
              <a:defRPr b="0" i="0">
                <a:latin typeface="Arial" panose="020B0604020202020204" pitchFamily="34" charset="0"/>
                <a:cs typeface="Arial" panose="020B0604020202020204" pitchFamily="34" charset="0"/>
              </a:defRPr>
            </a:lvl4pPr>
            <a:lvl5pPr>
              <a:buClr>
                <a:srgbClr val="3C2B7C"/>
              </a:buClr>
              <a:defRPr b="0" i="0">
                <a:latin typeface="Arial" panose="020B0604020202020204" pitchFamily="34" charset="0"/>
                <a:cs typeface="Arial" panose="020B0604020202020204" pitchFamily="34" charset="0"/>
              </a:defRPr>
            </a:lvl5pPr>
          </a:lstStyle>
          <a:p>
            <a:pPr lvl="0" rtl="0"/>
            <a:r>
              <a:rPr lang="sv"/>
              <a:t>Click to add text</a:t>
            </a:r>
          </a:p>
        </p:txBody>
      </p:sp>
      <p:sp>
        <p:nvSpPr>
          <p:cNvPr id="4" name="TextBox 3">
            <a:extLst>
              <a:ext uri="{FF2B5EF4-FFF2-40B4-BE49-F238E27FC236}">
                <a16:creationId xmlns:a16="http://schemas.microsoft.com/office/drawing/2014/main" id="{CB64B76B-6347-F6B9-B4FD-6A7AC5DAA95F}"/>
              </a:ext>
            </a:extLst>
          </p:cNvPr>
          <p:cNvSpPr txBox="1"/>
          <p:nvPr userDrawn="1"/>
        </p:nvSpPr>
        <p:spPr>
          <a:xfrm>
            <a:off x="261931" y="4726255"/>
            <a:ext cx="4184941" cy="230832"/>
          </a:xfrm>
          <a:prstGeom prst="rect">
            <a:avLst/>
          </a:prstGeom>
          <a:noFill/>
        </p:spPr>
        <p:txBody>
          <a:bodyPr wrap="square" rtlCol="0">
            <a:spAutoFit/>
          </a:bodyPr>
          <a:lstStyle/>
          <a:p>
            <a:pPr rtl="0"/>
            <a:r>
              <a:rPr lang="sv" sz="900" b="0" i="0">
                <a:solidFill>
                  <a:schemeClr val="tx1"/>
                </a:solidFill>
                <a:latin typeface="Arial" panose="020B0604020202020204" pitchFamily="34" charset="0"/>
                <a:cs typeface="Arial" panose="020B0604020202020204" pitchFamily="34" charset="0"/>
              </a:rPr>
              <a:t>Varsinais-Suomen hyvinvointialue • Egentliga Finlands välfärdsområde</a:t>
            </a:r>
            <a:endParaRPr lang="en-FI" sz="900" b="0" i="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89260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_Two Content">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456EE12E-333A-1408-1758-B01EEA06A50A}"/>
              </a:ext>
            </a:extLst>
          </p:cNvPr>
          <p:cNvSpPr>
            <a:spLocks noGrp="1"/>
          </p:cNvSpPr>
          <p:nvPr>
            <p:ph type="ctrTitle"/>
          </p:nvPr>
        </p:nvSpPr>
        <p:spPr>
          <a:xfrm>
            <a:off x="288755" y="344410"/>
            <a:ext cx="8601075" cy="812067"/>
          </a:xfrm>
        </p:spPr>
        <p:txBody>
          <a:bodyPr rtlCol="0" anchor="ctr">
            <a:noAutofit/>
          </a:bodyPr>
          <a:lstStyle>
            <a:lvl1pPr algn="l">
              <a:lnSpc>
                <a:spcPct val="100000"/>
              </a:lnSpc>
              <a:defRPr sz="2400" b="1" i="0">
                <a:solidFill>
                  <a:srgbClr val="3C2B7C"/>
                </a:solidFill>
                <a:latin typeface="Arial" panose="020B0604020202020204" pitchFamily="34" charset="0"/>
                <a:cs typeface="Arial" panose="020B0604020202020204" pitchFamily="34" charset="0"/>
              </a:defRPr>
            </a:lvl1pPr>
          </a:lstStyle>
          <a:p>
            <a:pPr rtl="0"/>
            <a:r>
              <a:rPr lang="sv"/>
              <a:t>Click to edit Master title style</a:t>
            </a:r>
            <a:endParaRPr lang="en-FI"/>
          </a:p>
        </p:txBody>
      </p:sp>
      <p:pic>
        <p:nvPicPr>
          <p:cNvPr id="6" name="Picture 5" descr="Varha logo">
            <a:extLst>
              <a:ext uri="{FF2B5EF4-FFF2-40B4-BE49-F238E27FC236}">
                <a16:creationId xmlns:a16="http://schemas.microsoft.com/office/drawing/2014/main" id="{7E6651AA-666B-8440-4B97-317739951C85}"/>
              </a:ext>
            </a:extLst>
          </p:cNvPr>
          <p:cNvPicPr>
            <a:picLocks noChangeAspect="1"/>
          </p:cNvPicPr>
          <p:nvPr userDrawn="1"/>
        </p:nvPicPr>
        <p:blipFill>
          <a:blip r:embed="rId2"/>
          <a:stretch>
            <a:fillRect/>
          </a:stretch>
        </p:blipFill>
        <p:spPr>
          <a:xfrm>
            <a:off x="8219515" y="4701864"/>
            <a:ext cx="736793" cy="292032"/>
          </a:xfrm>
          <a:prstGeom prst="rect">
            <a:avLst/>
          </a:prstGeom>
        </p:spPr>
      </p:pic>
      <p:sp>
        <p:nvSpPr>
          <p:cNvPr id="4" name="Rectangle 3">
            <a:extLst>
              <a:ext uri="{FF2B5EF4-FFF2-40B4-BE49-F238E27FC236}">
                <a16:creationId xmlns:a16="http://schemas.microsoft.com/office/drawing/2014/main" id="{1ADD6417-D490-3746-6576-906E6C71C158}"/>
              </a:ext>
            </a:extLst>
          </p:cNvPr>
          <p:cNvSpPr/>
          <p:nvPr userDrawn="1"/>
        </p:nvSpPr>
        <p:spPr>
          <a:xfrm>
            <a:off x="4704889" y="1367366"/>
            <a:ext cx="4184941" cy="311996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FI">
              <a:ln>
                <a:noFill/>
              </a:ln>
            </a:endParaRPr>
          </a:p>
        </p:txBody>
      </p:sp>
      <p:sp>
        <p:nvSpPr>
          <p:cNvPr id="5" name="Text Placeholder 3">
            <a:extLst>
              <a:ext uri="{FF2B5EF4-FFF2-40B4-BE49-F238E27FC236}">
                <a16:creationId xmlns:a16="http://schemas.microsoft.com/office/drawing/2014/main" id="{8AF85DA5-D035-63BF-0B0F-9AA288AAAEA3}"/>
              </a:ext>
            </a:extLst>
          </p:cNvPr>
          <p:cNvSpPr>
            <a:spLocks noGrp="1"/>
          </p:cNvSpPr>
          <p:nvPr>
            <p:ph type="body" sz="quarter" idx="15" hasCustomPrompt="1"/>
          </p:nvPr>
        </p:nvSpPr>
        <p:spPr>
          <a:xfrm>
            <a:off x="288753" y="1368000"/>
            <a:ext cx="4150359" cy="3209925"/>
          </a:xfrm>
        </p:spPr>
        <p:txBody>
          <a:bodyPr rtlCol="0">
            <a:normAutofit/>
          </a:bodyPr>
          <a:lstStyle>
            <a:lvl1pPr>
              <a:buClr>
                <a:schemeClr val="bg2"/>
              </a:buClr>
              <a:defRPr sz="2000" b="0" i="0">
                <a:latin typeface="Arial" panose="020B0604020202020204" pitchFamily="34" charset="0"/>
                <a:cs typeface="Arial" panose="020B0604020202020204" pitchFamily="34" charset="0"/>
              </a:defRPr>
            </a:lvl1pPr>
            <a:lvl2pPr>
              <a:buClr>
                <a:srgbClr val="3C2B7C"/>
              </a:buClr>
              <a:defRPr sz="1200" b="0" i="0">
                <a:latin typeface="Arial" panose="020B0604020202020204" pitchFamily="34" charset="0"/>
                <a:cs typeface="Arial" panose="020B0604020202020204" pitchFamily="34" charset="0"/>
              </a:defRPr>
            </a:lvl2pPr>
            <a:lvl3pPr>
              <a:buClr>
                <a:srgbClr val="3C2B7C"/>
              </a:buClr>
              <a:defRPr sz="1100" b="0" i="0">
                <a:latin typeface="Arial" panose="020B0604020202020204" pitchFamily="34" charset="0"/>
                <a:cs typeface="Arial" panose="020B0604020202020204" pitchFamily="34" charset="0"/>
              </a:defRPr>
            </a:lvl3pPr>
            <a:lvl4pPr>
              <a:buClr>
                <a:srgbClr val="3C2B7C"/>
              </a:buClr>
              <a:defRPr sz="1050" b="0" i="0">
                <a:latin typeface="Arial" panose="020B0604020202020204" pitchFamily="34" charset="0"/>
                <a:cs typeface="Arial" panose="020B0604020202020204" pitchFamily="34" charset="0"/>
              </a:defRPr>
            </a:lvl4pPr>
            <a:lvl5pPr>
              <a:buClr>
                <a:srgbClr val="3C2B7C"/>
              </a:buClr>
              <a:defRPr sz="1050" b="0" i="0">
                <a:latin typeface="Arial" panose="020B0604020202020204" pitchFamily="34" charset="0"/>
                <a:cs typeface="Arial" panose="020B0604020202020204" pitchFamily="34" charset="0"/>
              </a:defRPr>
            </a:lvl5pPr>
          </a:lstStyle>
          <a:p>
            <a:pPr lvl="0" rtl="0"/>
            <a:r>
              <a:rPr lang="sv"/>
              <a:t>Click to add text</a:t>
            </a:r>
          </a:p>
        </p:txBody>
      </p:sp>
      <p:sp>
        <p:nvSpPr>
          <p:cNvPr id="7" name="Text Placeholder 4">
            <a:extLst>
              <a:ext uri="{FF2B5EF4-FFF2-40B4-BE49-F238E27FC236}">
                <a16:creationId xmlns:a16="http://schemas.microsoft.com/office/drawing/2014/main" id="{DA49E7BE-8C9C-9235-86F0-E2296E8C4968}"/>
              </a:ext>
            </a:extLst>
          </p:cNvPr>
          <p:cNvSpPr>
            <a:spLocks noGrp="1"/>
          </p:cNvSpPr>
          <p:nvPr>
            <p:ph type="body" sz="quarter" idx="14" hasCustomPrompt="1"/>
          </p:nvPr>
        </p:nvSpPr>
        <p:spPr>
          <a:xfrm>
            <a:off x="4936080" y="1586723"/>
            <a:ext cx="3695687" cy="2655078"/>
          </a:xfrm>
        </p:spPr>
        <p:txBody>
          <a:bodyPr rtlCol="0">
            <a:normAutofit/>
          </a:bodyPr>
          <a:lstStyle>
            <a:lvl1pPr marL="0" indent="0">
              <a:buClr>
                <a:schemeClr val="bg2"/>
              </a:buClr>
              <a:buNone/>
              <a:defRPr sz="1800" b="0" i="0">
                <a:solidFill>
                  <a:schemeClr val="bg1"/>
                </a:solidFill>
                <a:latin typeface="Arial" panose="020B0604020202020204" pitchFamily="34" charset="0"/>
                <a:cs typeface="Arial" panose="020B0604020202020204" pitchFamily="34" charset="0"/>
              </a:defRPr>
            </a:lvl1pPr>
            <a:lvl2pPr>
              <a:buClr>
                <a:srgbClr val="3C2B7C"/>
              </a:buClr>
              <a:defRPr b="0" i="0">
                <a:latin typeface="Arial" panose="020B0604020202020204" pitchFamily="34" charset="0"/>
                <a:cs typeface="Arial" panose="020B0604020202020204" pitchFamily="34" charset="0"/>
              </a:defRPr>
            </a:lvl2pPr>
            <a:lvl3pPr>
              <a:buClr>
                <a:srgbClr val="3C2B7C"/>
              </a:buClr>
              <a:defRPr b="0" i="0">
                <a:latin typeface="Arial" panose="020B0604020202020204" pitchFamily="34" charset="0"/>
                <a:cs typeface="Arial" panose="020B0604020202020204" pitchFamily="34" charset="0"/>
              </a:defRPr>
            </a:lvl3pPr>
            <a:lvl4pPr>
              <a:buClr>
                <a:srgbClr val="3C2B7C"/>
              </a:buClr>
              <a:defRPr b="0" i="0">
                <a:latin typeface="Arial" panose="020B0604020202020204" pitchFamily="34" charset="0"/>
                <a:cs typeface="Arial" panose="020B0604020202020204" pitchFamily="34" charset="0"/>
              </a:defRPr>
            </a:lvl4pPr>
            <a:lvl5pPr>
              <a:buClr>
                <a:srgbClr val="3C2B7C"/>
              </a:buClr>
              <a:defRPr b="0" i="0">
                <a:latin typeface="Arial" panose="020B0604020202020204" pitchFamily="34" charset="0"/>
                <a:cs typeface="Arial" panose="020B0604020202020204" pitchFamily="34" charset="0"/>
              </a:defRPr>
            </a:lvl5pPr>
          </a:lstStyle>
          <a:p>
            <a:pPr lvl="0" rtl="0"/>
            <a:r>
              <a:rPr lang="sv"/>
              <a:t>Click to add text</a:t>
            </a:r>
          </a:p>
        </p:txBody>
      </p:sp>
      <p:sp>
        <p:nvSpPr>
          <p:cNvPr id="2" name="TextBox 1">
            <a:extLst>
              <a:ext uri="{FF2B5EF4-FFF2-40B4-BE49-F238E27FC236}">
                <a16:creationId xmlns:a16="http://schemas.microsoft.com/office/drawing/2014/main" id="{2B6E5E7B-16C9-3FF2-D1E4-62DB50712A8A}"/>
              </a:ext>
            </a:extLst>
          </p:cNvPr>
          <p:cNvSpPr txBox="1"/>
          <p:nvPr userDrawn="1"/>
        </p:nvSpPr>
        <p:spPr>
          <a:xfrm>
            <a:off x="261931" y="4726255"/>
            <a:ext cx="4184941" cy="230832"/>
          </a:xfrm>
          <a:prstGeom prst="rect">
            <a:avLst/>
          </a:prstGeom>
          <a:noFill/>
        </p:spPr>
        <p:txBody>
          <a:bodyPr wrap="square" rtlCol="0">
            <a:spAutoFit/>
          </a:bodyPr>
          <a:lstStyle/>
          <a:p>
            <a:pPr rtl="0"/>
            <a:r>
              <a:rPr lang="sv" sz="900" b="0" i="0">
                <a:solidFill>
                  <a:schemeClr val="tx1"/>
                </a:solidFill>
                <a:latin typeface="Arial" panose="020B0604020202020204" pitchFamily="34" charset="0"/>
                <a:cs typeface="Arial" panose="020B0604020202020204" pitchFamily="34" charset="0"/>
              </a:rPr>
              <a:t>Varsinais-Suomen hyvinvointialue • Egentliga Finlands välfärdsområde</a:t>
            </a:r>
            <a:endParaRPr lang="en-FI" sz="900" b="0" i="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364988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456EE12E-333A-1408-1758-B01EEA06A50A}"/>
              </a:ext>
            </a:extLst>
          </p:cNvPr>
          <p:cNvSpPr>
            <a:spLocks noGrp="1"/>
          </p:cNvSpPr>
          <p:nvPr>
            <p:ph type="ctrTitle"/>
          </p:nvPr>
        </p:nvSpPr>
        <p:spPr>
          <a:xfrm>
            <a:off x="288756" y="344410"/>
            <a:ext cx="4756657" cy="812067"/>
          </a:xfrm>
        </p:spPr>
        <p:txBody>
          <a:bodyPr rtlCol="0" anchor="ctr">
            <a:noAutofit/>
          </a:bodyPr>
          <a:lstStyle>
            <a:lvl1pPr algn="l">
              <a:lnSpc>
                <a:spcPct val="100000"/>
              </a:lnSpc>
              <a:defRPr sz="2400" b="1" i="0">
                <a:solidFill>
                  <a:srgbClr val="3C2B7C"/>
                </a:solidFill>
                <a:latin typeface="Arial" panose="020B0604020202020204" pitchFamily="34" charset="0"/>
                <a:cs typeface="Arial" panose="020B0604020202020204" pitchFamily="34" charset="0"/>
              </a:defRPr>
            </a:lvl1pPr>
          </a:lstStyle>
          <a:p>
            <a:pPr rtl="0"/>
            <a:r>
              <a:rPr lang="sv"/>
              <a:t>Click to edit Master title style</a:t>
            </a:r>
            <a:endParaRPr lang="en-FI"/>
          </a:p>
        </p:txBody>
      </p:sp>
      <p:pic>
        <p:nvPicPr>
          <p:cNvPr id="3" name="Picture 2" descr="Varha logo">
            <a:extLst>
              <a:ext uri="{FF2B5EF4-FFF2-40B4-BE49-F238E27FC236}">
                <a16:creationId xmlns:a16="http://schemas.microsoft.com/office/drawing/2014/main" id="{BB9844DF-4DE9-4398-EED5-8D18A438BFFF}"/>
              </a:ext>
            </a:extLst>
          </p:cNvPr>
          <p:cNvPicPr>
            <a:picLocks noChangeAspect="1"/>
          </p:cNvPicPr>
          <p:nvPr userDrawn="1"/>
        </p:nvPicPr>
        <p:blipFill>
          <a:blip r:embed="rId2"/>
          <a:stretch>
            <a:fillRect/>
          </a:stretch>
        </p:blipFill>
        <p:spPr>
          <a:xfrm>
            <a:off x="8219515" y="4701864"/>
            <a:ext cx="736793" cy="292032"/>
          </a:xfrm>
          <a:prstGeom prst="rect">
            <a:avLst/>
          </a:prstGeom>
        </p:spPr>
      </p:pic>
      <p:sp>
        <p:nvSpPr>
          <p:cNvPr id="2" name="Text Placeholder 3">
            <a:extLst>
              <a:ext uri="{FF2B5EF4-FFF2-40B4-BE49-F238E27FC236}">
                <a16:creationId xmlns:a16="http://schemas.microsoft.com/office/drawing/2014/main" id="{E9C31137-8D34-71B8-191D-EA0486427E7B}"/>
              </a:ext>
            </a:extLst>
          </p:cNvPr>
          <p:cNvSpPr>
            <a:spLocks noGrp="1"/>
          </p:cNvSpPr>
          <p:nvPr>
            <p:ph type="body" sz="quarter" idx="15" hasCustomPrompt="1"/>
          </p:nvPr>
        </p:nvSpPr>
        <p:spPr>
          <a:xfrm>
            <a:off x="288753" y="1368000"/>
            <a:ext cx="4756657" cy="3162725"/>
          </a:xfrm>
        </p:spPr>
        <p:txBody>
          <a:bodyPr rtlCol="0">
            <a:normAutofit/>
          </a:bodyPr>
          <a:lstStyle>
            <a:lvl1pPr>
              <a:buClr>
                <a:schemeClr val="bg2"/>
              </a:buClr>
              <a:defRPr sz="2000" b="0" i="0">
                <a:latin typeface="Arial" panose="020B0604020202020204" pitchFamily="34" charset="0"/>
                <a:cs typeface="Arial" panose="020B0604020202020204" pitchFamily="34" charset="0"/>
              </a:defRPr>
            </a:lvl1pPr>
            <a:lvl2pPr>
              <a:buClr>
                <a:srgbClr val="3C2B7C"/>
              </a:buClr>
              <a:defRPr sz="1200" b="0" i="0">
                <a:latin typeface="Arial" panose="020B0604020202020204" pitchFamily="34" charset="0"/>
                <a:cs typeface="Arial" panose="020B0604020202020204" pitchFamily="34" charset="0"/>
              </a:defRPr>
            </a:lvl2pPr>
            <a:lvl3pPr>
              <a:buClr>
                <a:srgbClr val="3C2B7C"/>
              </a:buClr>
              <a:defRPr sz="1100" b="0" i="0">
                <a:latin typeface="Arial" panose="020B0604020202020204" pitchFamily="34" charset="0"/>
                <a:cs typeface="Arial" panose="020B0604020202020204" pitchFamily="34" charset="0"/>
              </a:defRPr>
            </a:lvl3pPr>
            <a:lvl4pPr>
              <a:buClr>
                <a:srgbClr val="3C2B7C"/>
              </a:buClr>
              <a:defRPr sz="1050" b="0" i="0">
                <a:latin typeface="Arial" panose="020B0604020202020204" pitchFamily="34" charset="0"/>
                <a:cs typeface="Arial" panose="020B0604020202020204" pitchFamily="34" charset="0"/>
              </a:defRPr>
            </a:lvl4pPr>
            <a:lvl5pPr>
              <a:buClr>
                <a:srgbClr val="3C2B7C"/>
              </a:buClr>
              <a:defRPr sz="1050" b="0" i="0">
                <a:latin typeface="Arial" panose="020B0604020202020204" pitchFamily="34" charset="0"/>
                <a:cs typeface="Arial" panose="020B0604020202020204" pitchFamily="34" charset="0"/>
              </a:defRPr>
            </a:lvl5pPr>
          </a:lstStyle>
          <a:p>
            <a:pPr lvl="0" rtl="0"/>
            <a:r>
              <a:rPr lang="sv"/>
              <a:t>Click to add text</a:t>
            </a:r>
          </a:p>
        </p:txBody>
      </p:sp>
      <p:sp>
        <p:nvSpPr>
          <p:cNvPr id="11" name="Content Placeholder 10">
            <a:extLst>
              <a:ext uri="{FF2B5EF4-FFF2-40B4-BE49-F238E27FC236}">
                <a16:creationId xmlns:a16="http://schemas.microsoft.com/office/drawing/2014/main" id="{7D30AA9E-E208-1E18-A27C-A646855BE711}"/>
              </a:ext>
            </a:extLst>
          </p:cNvPr>
          <p:cNvSpPr>
            <a:spLocks noGrp="1"/>
          </p:cNvSpPr>
          <p:nvPr>
            <p:ph sz="quarter" idx="17" hasCustomPrompt="1"/>
          </p:nvPr>
        </p:nvSpPr>
        <p:spPr>
          <a:xfrm>
            <a:off x="5289550" y="-1"/>
            <a:ext cx="3854450" cy="4530726"/>
          </a:xfrm>
        </p:spPr>
        <p:txBody>
          <a:bodyPr rtlCol="0" anchor="ctr"/>
          <a:lstStyle>
            <a:lvl1pPr marL="0" indent="0" algn="ctr">
              <a:buNone/>
              <a:defRPr b="0" i="0">
                <a:solidFill>
                  <a:schemeClr val="tx1"/>
                </a:solidFill>
                <a:latin typeface="Arial" panose="020B0604020202020204" pitchFamily="34" charset="0"/>
                <a:cs typeface="Arial" panose="020B0604020202020204" pitchFamily="34" charset="0"/>
              </a:defRPr>
            </a:lvl1pPr>
          </a:lstStyle>
          <a:p>
            <a:pPr lvl="0" rtl="0"/>
            <a:r>
              <a:rPr lang="sv"/>
              <a:t>Kuva, taulukko tai muu elementti</a:t>
            </a:r>
            <a:endParaRPr lang="en-GB"/>
          </a:p>
        </p:txBody>
      </p:sp>
      <p:sp>
        <p:nvSpPr>
          <p:cNvPr id="5" name="TextBox 4">
            <a:extLst>
              <a:ext uri="{FF2B5EF4-FFF2-40B4-BE49-F238E27FC236}">
                <a16:creationId xmlns:a16="http://schemas.microsoft.com/office/drawing/2014/main" id="{462A39A6-E8F5-4190-1EE9-48EF72F4EDC0}"/>
              </a:ext>
            </a:extLst>
          </p:cNvPr>
          <p:cNvSpPr txBox="1"/>
          <p:nvPr userDrawn="1"/>
        </p:nvSpPr>
        <p:spPr>
          <a:xfrm>
            <a:off x="261931" y="4726255"/>
            <a:ext cx="4184941" cy="230832"/>
          </a:xfrm>
          <a:prstGeom prst="rect">
            <a:avLst/>
          </a:prstGeom>
          <a:noFill/>
        </p:spPr>
        <p:txBody>
          <a:bodyPr wrap="square" rtlCol="0">
            <a:spAutoFit/>
          </a:bodyPr>
          <a:lstStyle/>
          <a:p>
            <a:pPr rtl="0"/>
            <a:r>
              <a:rPr lang="sv" sz="900" b="0" i="0">
                <a:solidFill>
                  <a:schemeClr val="tx1"/>
                </a:solidFill>
                <a:latin typeface="Arial" panose="020B0604020202020204" pitchFamily="34" charset="0"/>
                <a:cs typeface="Arial" panose="020B0604020202020204" pitchFamily="34" charset="0"/>
              </a:rPr>
              <a:t>Varsinais-Suomen hyvinvointialue • Egentliga Finlands välfärdsområde</a:t>
            </a:r>
            <a:endParaRPr lang="en-FI" sz="900" b="0" i="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814647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Two Conten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FDA8663-BC8C-0B88-120C-C2B7BFEC8DDA}"/>
              </a:ext>
            </a:extLst>
          </p:cNvPr>
          <p:cNvSpPr/>
          <p:nvPr userDrawn="1"/>
        </p:nvSpPr>
        <p:spPr>
          <a:xfrm>
            <a:off x="0" y="0"/>
            <a:ext cx="9144000" cy="5143500"/>
          </a:xfrm>
          <a:prstGeom prst="rect">
            <a:avLst/>
          </a:prstGeom>
          <a:solidFill>
            <a:srgbClr val="3C2B7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FI">
              <a:solidFill>
                <a:schemeClr val="bg1"/>
              </a:solidFill>
            </a:endParaRPr>
          </a:p>
        </p:txBody>
      </p:sp>
      <p:sp>
        <p:nvSpPr>
          <p:cNvPr id="14" name="Title 1">
            <a:extLst>
              <a:ext uri="{FF2B5EF4-FFF2-40B4-BE49-F238E27FC236}">
                <a16:creationId xmlns:a16="http://schemas.microsoft.com/office/drawing/2014/main" id="{456EE12E-333A-1408-1758-B01EEA06A50A}"/>
              </a:ext>
            </a:extLst>
          </p:cNvPr>
          <p:cNvSpPr>
            <a:spLocks noGrp="1"/>
          </p:cNvSpPr>
          <p:nvPr>
            <p:ph type="ctrTitle"/>
          </p:nvPr>
        </p:nvSpPr>
        <p:spPr>
          <a:xfrm>
            <a:off x="288756" y="344410"/>
            <a:ext cx="4184941" cy="812067"/>
          </a:xfrm>
        </p:spPr>
        <p:txBody>
          <a:bodyPr rtlCol="0" anchor="ctr">
            <a:noAutofit/>
          </a:bodyPr>
          <a:lstStyle>
            <a:lvl1pPr algn="l">
              <a:lnSpc>
                <a:spcPct val="100000"/>
              </a:lnSpc>
              <a:defRPr sz="2400" b="1" i="0">
                <a:solidFill>
                  <a:schemeClr val="bg1"/>
                </a:solidFill>
                <a:latin typeface="Arial" panose="020B0604020202020204" pitchFamily="34" charset="0"/>
                <a:cs typeface="Arial" panose="020B0604020202020204" pitchFamily="34" charset="0"/>
              </a:defRPr>
            </a:lvl1pPr>
          </a:lstStyle>
          <a:p>
            <a:pPr rtl="0"/>
            <a:r>
              <a:rPr lang="sv"/>
              <a:t>Click to edit Master title style</a:t>
            </a:r>
            <a:endParaRPr lang="en-FI"/>
          </a:p>
        </p:txBody>
      </p:sp>
      <p:sp>
        <p:nvSpPr>
          <p:cNvPr id="2" name="Text Placeholder 3">
            <a:extLst>
              <a:ext uri="{FF2B5EF4-FFF2-40B4-BE49-F238E27FC236}">
                <a16:creationId xmlns:a16="http://schemas.microsoft.com/office/drawing/2014/main" id="{E9C31137-8D34-71B8-191D-EA0486427E7B}"/>
              </a:ext>
            </a:extLst>
          </p:cNvPr>
          <p:cNvSpPr>
            <a:spLocks noGrp="1"/>
          </p:cNvSpPr>
          <p:nvPr>
            <p:ph type="body" sz="quarter" idx="15" hasCustomPrompt="1"/>
          </p:nvPr>
        </p:nvSpPr>
        <p:spPr>
          <a:xfrm>
            <a:off x="288753" y="1368000"/>
            <a:ext cx="4184941" cy="3162725"/>
          </a:xfrm>
        </p:spPr>
        <p:txBody>
          <a:bodyPr rtlCol="0">
            <a:normAutofit/>
          </a:bodyPr>
          <a:lstStyle>
            <a:lvl1pPr>
              <a:buClr>
                <a:schemeClr val="bg2"/>
              </a:buClr>
              <a:defRPr sz="2000" b="0" i="0">
                <a:solidFill>
                  <a:schemeClr val="bg1"/>
                </a:solidFill>
                <a:latin typeface="Arial" panose="020B0604020202020204" pitchFamily="34" charset="0"/>
                <a:cs typeface="Arial" panose="020B0604020202020204" pitchFamily="34" charset="0"/>
              </a:defRPr>
            </a:lvl1pPr>
            <a:lvl2pPr>
              <a:buClr>
                <a:srgbClr val="3C2B7C"/>
              </a:buClr>
              <a:defRPr sz="1200" b="0" i="0">
                <a:latin typeface="Arial" panose="020B0604020202020204" pitchFamily="34" charset="0"/>
                <a:cs typeface="Arial" panose="020B0604020202020204" pitchFamily="34" charset="0"/>
              </a:defRPr>
            </a:lvl2pPr>
            <a:lvl3pPr>
              <a:buClr>
                <a:srgbClr val="3C2B7C"/>
              </a:buClr>
              <a:defRPr sz="1100" b="0" i="0">
                <a:latin typeface="Arial" panose="020B0604020202020204" pitchFamily="34" charset="0"/>
                <a:cs typeface="Arial" panose="020B0604020202020204" pitchFamily="34" charset="0"/>
              </a:defRPr>
            </a:lvl3pPr>
            <a:lvl4pPr>
              <a:buClr>
                <a:srgbClr val="3C2B7C"/>
              </a:buClr>
              <a:defRPr sz="1050" b="0" i="0">
                <a:latin typeface="Arial" panose="020B0604020202020204" pitchFamily="34" charset="0"/>
                <a:cs typeface="Arial" panose="020B0604020202020204" pitchFamily="34" charset="0"/>
              </a:defRPr>
            </a:lvl4pPr>
            <a:lvl5pPr>
              <a:buClr>
                <a:srgbClr val="3C2B7C"/>
              </a:buClr>
              <a:defRPr sz="1050" b="0" i="0">
                <a:latin typeface="Arial" panose="020B0604020202020204" pitchFamily="34" charset="0"/>
                <a:cs typeface="Arial" panose="020B0604020202020204" pitchFamily="34" charset="0"/>
              </a:defRPr>
            </a:lvl5pPr>
          </a:lstStyle>
          <a:p>
            <a:pPr lvl="0" rtl="0"/>
            <a:r>
              <a:rPr lang="sv"/>
              <a:t>Click to add text</a:t>
            </a:r>
          </a:p>
        </p:txBody>
      </p:sp>
      <p:pic>
        <p:nvPicPr>
          <p:cNvPr id="6" name="Picture 5" descr="Shape&#10;&#10;Description automatically generated">
            <a:extLst>
              <a:ext uri="{FF2B5EF4-FFF2-40B4-BE49-F238E27FC236}">
                <a16:creationId xmlns:a16="http://schemas.microsoft.com/office/drawing/2014/main" id="{20A79B07-E862-4617-B61A-1DCE3E2AE9B1}"/>
              </a:ext>
            </a:extLst>
          </p:cNvPr>
          <p:cNvPicPr>
            <a:picLocks noChangeAspect="1"/>
          </p:cNvPicPr>
          <p:nvPr userDrawn="1"/>
        </p:nvPicPr>
        <p:blipFill>
          <a:blip r:embed="rId2"/>
          <a:stretch>
            <a:fillRect/>
          </a:stretch>
        </p:blipFill>
        <p:spPr>
          <a:xfrm>
            <a:off x="4556975" y="344411"/>
            <a:ext cx="4401306" cy="3907922"/>
          </a:xfrm>
          <a:prstGeom prst="rect">
            <a:avLst/>
          </a:prstGeom>
        </p:spPr>
      </p:pic>
      <p:pic>
        <p:nvPicPr>
          <p:cNvPr id="7" name="Picture 6" descr="A picture containing text, clipart&#10;&#10;Description automatically generated">
            <a:extLst>
              <a:ext uri="{FF2B5EF4-FFF2-40B4-BE49-F238E27FC236}">
                <a16:creationId xmlns:a16="http://schemas.microsoft.com/office/drawing/2014/main" id="{F00224EC-5F8B-C89D-EFFB-5A24506F589B}"/>
              </a:ext>
            </a:extLst>
          </p:cNvPr>
          <p:cNvPicPr>
            <a:picLocks noChangeAspect="1"/>
          </p:cNvPicPr>
          <p:nvPr userDrawn="1"/>
        </p:nvPicPr>
        <p:blipFill>
          <a:blip r:embed="rId3"/>
          <a:stretch>
            <a:fillRect/>
          </a:stretch>
        </p:blipFill>
        <p:spPr>
          <a:xfrm>
            <a:off x="8218800" y="4701600"/>
            <a:ext cx="735706" cy="291600"/>
          </a:xfrm>
          <a:prstGeom prst="rect">
            <a:avLst/>
          </a:prstGeom>
        </p:spPr>
      </p:pic>
      <p:sp>
        <p:nvSpPr>
          <p:cNvPr id="3" name="TextBox 2">
            <a:extLst>
              <a:ext uri="{FF2B5EF4-FFF2-40B4-BE49-F238E27FC236}">
                <a16:creationId xmlns:a16="http://schemas.microsoft.com/office/drawing/2014/main" id="{EC126284-18A5-3853-D543-AF49D667B101}"/>
              </a:ext>
            </a:extLst>
          </p:cNvPr>
          <p:cNvSpPr txBox="1"/>
          <p:nvPr userDrawn="1"/>
        </p:nvSpPr>
        <p:spPr>
          <a:xfrm>
            <a:off x="261931" y="4726255"/>
            <a:ext cx="4184941" cy="230832"/>
          </a:xfrm>
          <a:prstGeom prst="rect">
            <a:avLst/>
          </a:prstGeom>
          <a:noFill/>
        </p:spPr>
        <p:txBody>
          <a:bodyPr wrap="square" rtlCol="0">
            <a:spAutoFit/>
          </a:bodyPr>
          <a:lstStyle/>
          <a:p>
            <a:pPr rtl="0"/>
            <a:r>
              <a:rPr lang="sv" sz="900" b="0" i="0">
                <a:solidFill>
                  <a:schemeClr val="bg1"/>
                </a:solidFill>
                <a:latin typeface="Arial" panose="020B0604020202020204" pitchFamily="34" charset="0"/>
                <a:cs typeface="Arial" panose="020B0604020202020204" pitchFamily="34" charset="0"/>
              </a:rPr>
              <a:t>Varsinais-Suomen hyvinvointialue • Egentliga Finlands välfärdsområde</a:t>
            </a:r>
            <a:endParaRPr lang="en-FI" sz="900" b="0" i="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11792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4D043F9-26D9-3FD4-2744-6C854E32340B}"/>
              </a:ext>
            </a:extLst>
          </p:cNvPr>
          <p:cNvSpPr/>
          <p:nvPr userDrawn="1"/>
        </p:nvSpPr>
        <p:spPr>
          <a:xfrm>
            <a:off x="0" y="0"/>
            <a:ext cx="9144000" cy="51435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rtlCol="0" anchor="ctr"/>
          <a:lstStyle/>
          <a:p>
            <a:pPr marL="0" marR="0" indent="0" algn="l" defTabSz="685800" rtl="0" eaLnBrk="1" fontAlgn="auto" latinLnBrk="0" hangingPunct="1">
              <a:lnSpc>
                <a:spcPct val="100000"/>
              </a:lnSpc>
              <a:spcBef>
                <a:spcPts val="0"/>
              </a:spcBef>
              <a:spcAft>
                <a:spcPts val="0"/>
              </a:spcAft>
              <a:buClrTx/>
              <a:buSzTx/>
              <a:buFontTx/>
              <a:buNone/>
              <a:tabLst/>
              <a:defRPr/>
            </a:pPr>
            <a:endParaRPr lang="en-FI" sz="3200" b="1" i="0">
              <a:latin typeface="Arial" panose="020B0604020202020204" pitchFamily="34" charset="0"/>
              <a:cs typeface="Arial" panose="020B0604020202020204" pitchFamily="34" charset="0"/>
            </a:endParaRPr>
          </a:p>
        </p:txBody>
      </p:sp>
      <p:pic>
        <p:nvPicPr>
          <p:cNvPr id="5" name="Picture 4" descr="A group of people posing for a photo&#10;&#10;Description automatically generated with medium confidence">
            <a:extLst>
              <a:ext uri="{FF2B5EF4-FFF2-40B4-BE49-F238E27FC236}">
                <a16:creationId xmlns:a16="http://schemas.microsoft.com/office/drawing/2014/main" id="{BF1EEF3B-F8F1-EA08-E410-5DFC9A922B1B}"/>
              </a:ext>
            </a:extLst>
          </p:cNvPr>
          <p:cNvPicPr>
            <a:picLocks noChangeAspect="1"/>
          </p:cNvPicPr>
          <p:nvPr userDrawn="1"/>
        </p:nvPicPr>
        <p:blipFill>
          <a:blip r:embed="rId2"/>
          <a:stretch>
            <a:fillRect/>
          </a:stretch>
        </p:blipFill>
        <p:spPr>
          <a:xfrm>
            <a:off x="3675618" y="272744"/>
            <a:ext cx="5316342" cy="4429499"/>
          </a:xfrm>
          <a:prstGeom prst="rect">
            <a:avLst/>
          </a:prstGeom>
        </p:spPr>
      </p:pic>
      <p:sp>
        <p:nvSpPr>
          <p:cNvPr id="7" name="Title 1">
            <a:extLst>
              <a:ext uri="{FF2B5EF4-FFF2-40B4-BE49-F238E27FC236}">
                <a16:creationId xmlns:a16="http://schemas.microsoft.com/office/drawing/2014/main" id="{8F8C021D-A927-1452-2101-4955460AF557}"/>
              </a:ext>
            </a:extLst>
          </p:cNvPr>
          <p:cNvSpPr>
            <a:spLocks noGrp="1"/>
          </p:cNvSpPr>
          <p:nvPr>
            <p:ph type="ctrTitle"/>
          </p:nvPr>
        </p:nvSpPr>
        <p:spPr>
          <a:xfrm>
            <a:off x="288758" y="2571750"/>
            <a:ext cx="4158114" cy="1790700"/>
          </a:xfrm>
        </p:spPr>
        <p:txBody>
          <a:bodyPr rtlCol="0" anchor="ctr">
            <a:normAutofit/>
          </a:bodyPr>
          <a:lstStyle>
            <a:lvl1pPr marL="0" marR="0" indent="0" algn="l" defTabSz="685800" rtl="0" eaLnBrk="1" fontAlgn="auto" latinLnBrk="0" hangingPunct="1">
              <a:lnSpc>
                <a:spcPct val="100000"/>
              </a:lnSpc>
              <a:spcBef>
                <a:spcPct val="0"/>
              </a:spcBef>
              <a:spcAft>
                <a:spcPts val="0"/>
              </a:spcAft>
              <a:buClrTx/>
              <a:buSzTx/>
              <a:buFontTx/>
              <a:buNone/>
              <a:tabLst/>
              <a:defRPr sz="3200" b="1" i="0">
                <a:solidFill>
                  <a:schemeClr val="bg1"/>
                </a:solidFill>
                <a:latin typeface="Arial" panose="020B0604020202020204" pitchFamily="34" charset="0"/>
                <a:cs typeface="Arial" panose="020B0604020202020204" pitchFamily="34" charset="0"/>
              </a:defRPr>
            </a:lvl1pPr>
          </a:lstStyle>
          <a:p>
            <a:pPr rtl="0"/>
            <a:r>
              <a:rPr lang="sv"/>
              <a:t>Click to edit Master title style</a:t>
            </a:r>
          </a:p>
        </p:txBody>
      </p:sp>
      <p:pic>
        <p:nvPicPr>
          <p:cNvPr id="2" name="Picture 1" descr="A picture containing text, clipart&#10;&#10;Description automatically generated">
            <a:extLst>
              <a:ext uri="{FF2B5EF4-FFF2-40B4-BE49-F238E27FC236}">
                <a16:creationId xmlns:a16="http://schemas.microsoft.com/office/drawing/2014/main" id="{11FBA719-349B-5C9B-9412-D886F8506B34}"/>
              </a:ext>
            </a:extLst>
          </p:cNvPr>
          <p:cNvPicPr>
            <a:picLocks noChangeAspect="1"/>
          </p:cNvPicPr>
          <p:nvPr userDrawn="1"/>
        </p:nvPicPr>
        <p:blipFill>
          <a:blip r:embed="rId3"/>
          <a:stretch>
            <a:fillRect/>
          </a:stretch>
        </p:blipFill>
        <p:spPr>
          <a:xfrm>
            <a:off x="8218800" y="4701600"/>
            <a:ext cx="735706" cy="291600"/>
          </a:xfrm>
          <a:prstGeom prst="rect">
            <a:avLst/>
          </a:prstGeom>
        </p:spPr>
      </p:pic>
      <p:sp>
        <p:nvSpPr>
          <p:cNvPr id="3" name="TextBox 2">
            <a:extLst>
              <a:ext uri="{FF2B5EF4-FFF2-40B4-BE49-F238E27FC236}">
                <a16:creationId xmlns:a16="http://schemas.microsoft.com/office/drawing/2014/main" id="{CFFD3D40-20D3-B7D4-186A-C684E68FF046}"/>
              </a:ext>
            </a:extLst>
          </p:cNvPr>
          <p:cNvSpPr txBox="1"/>
          <p:nvPr userDrawn="1"/>
        </p:nvSpPr>
        <p:spPr>
          <a:xfrm>
            <a:off x="261931" y="4726255"/>
            <a:ext cx="4184941" cy="230832"/>
          </a:xfrm>
          <a:prstGeom prst="rect">
            <a:avLst/>
          </a:prstGeom>
          <a:noFill/>
        </p:spPr>
        <p:txBody>
          <a:bodyPr wrap="square" rtlCol="0">
            <a:spAutoFit/>
          </a:bodyPr>
          <a:lstStyle/>
          <a:p>
            <a:pPr rtl="0"/>
            <a:r>
              <a:rPr lang="sv" sz="900" b="0" i="0">
                <a:solidFill>
                  <a:schemeClr val="bg1"/>
                </a:solidFill>
                <a:latin typeface="Arial" panose="020B0604020202020204" pitchFamily="34" charset="0"/>
                <a:cs typeface="Arial" panose="020B0604020202020204" pitchFamily="34" charset="0"/>
              </a:rPr>
              <a:t>Varsinais-Suomen hyvinvointialue • Egentliga Finlands välfärdsområde</a:t>
            </a:r>
            <a:endParaRPr lang="en-FI" sz="900" b="0" i="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88719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Otsikkodia">
    <p:spTree>
      <p:nvGrpSpPr>
        <p:cNvPr id="1" name=""/>
        <p:cNvGrpSpPr/>
        <p:nvPr/>
      </p:nvGrpSpPr>
      <p:grpSpPr>
        <a:xfrm>
          <a:off x="0" y="0"/>
          <a:ext cx="0" cy="0"/>
          <a:chOff x="0" y="0"/>
          <a:chExt cx="0" cy="0"/>
        </a:xfrm>
      </p:grpSpPr>
      <p:sp>
        <p:nvSpPr>
          <p:cNvPr id="2" name="Otsikko 1"/>
          <p:cNvSpPr>
            <a:spLocks noGrp="1"/>
          </p:cNvSpPr>
          <p:nvPr>
            <p:ph type="ctrTitle"/>
          </p:nvPr>
        </p:nvSpPr>
        <p:spPr>
          <a:xfrm>
            <a:off x="1143000" y="841772"/>
            <a:ext cx="6858000" cy="1790700"/>
          </a:xfrm>
        </p:spPr>
        <p:txBody>
          <a:bodyPr rtlCol="0" anchor="b"/>
          <a:lstStyle>
            <a:lvl1pPr algn="ctr">
              <a:defRPr sz="4500"/>
            </a:lvl1pPr>
          </a:lstStyle>
          <a:p>
            <a:pPr rtl="0"/>
            <a:r>
              <a:rPr lang="sv"/>
              <a:t>Muokkaa perustyyl. napsautt.</a:t>
            </a:r>
          </a:p>
        </p:txBody>
      </p:sp>
      <p:sp>
        <p:nvSpPr>
          <p:cNvPr id="3" name="Alaotsikko 2"/>
          <p:cNvSpPr>
            <a:spLocks noGrp="1"/>
          </p:cNvSpPr>
          <p:nvPr>
            <p:ph type="subTitle" idx="1"/>
          </p:nvPr>
        </p:nvSpPr>
        <p:spPr>
          <a:xfrm>
            <a:off x="1143000" y="2701528"/>
            <a:ext cx="6858000" cy="1241822"/>
          </a:xfrm>
        </p:spPr>
        <p:txBody>
          <a:bodyPr rtlCol="0"/>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pPr rtl="0"/>
            <a:r>
              <a:rPr lang="sv"/>
              <a:t>Muokkaa alaotsikon perustyyliä napsautt.</a:t>
            </a:r>
          </a:p>
        </p:txBody>
      </p:sp>
      <p:sp>
        <p:nvSpPr>
          <p:cNvPr id="4" name="Päivämäärän paikkamerkki 3"/>
          <p:cNvSpPr>
            <a:spLocks noGrp="1"/>
          </p:cNvSpPr>
          <p:nvPr>
            <p:ph type="dt" sz="half" idx="10"/>
          </p:nvPr>
        </p:nvSpPr>
        <p:spPr/>
        <p:txBody>
          <a:bodyPr rtlCol="0"/>
          <a:lstStyle/>
          <a:p>
            <a:pPr rtl="0"/>
            <a:fld id="{A02ABAE3-D89C-4001-9AEC-5083F82B749C}" type="datetimeFigureOut">
              <a:rPr lang="fi-FI" smtClean="0"/>
              <a:t>24.11.2025</a:t>
            </a:fld>
            <a:endParaRPr lang="fi-FI"/>
          </a:p>
        </p:txBody>
      </p:sp>
      <p:sp>
        <p:nvSpPr>
          <p:cNvPr id="5" name="Alatunnisteen paikkamerkki 4"/>
          <p:cNvSpPr>
            <a:spLocks noGrp="1"/>
          </p:cNvSpPr>
          <p:nvPr>
            <p:ph type="ftr" sz="quarter" idx="11"/>
          </p:nvPr>
        </p:nvSpPr>
        <p:spPr/>
        <p:txBody>
          <a:bodyPr rtlCol="0"/>
          <a:lstStyle/>
          <a:p>
            <a:pPr rtl="0"/>
            <a:endParaRPr lang="fi-FI"/>
          </a:p>
        </p:txBody>
      </p:sp>
      <p:sp>
        <p:nvSpPr>
          <p:cNvPr id="6" name="Dian numeron paikkamerkki 5"/>
          <p:cNvSpPr>
            <a:spLocks noGrp="1"/>
          </p:cNvSpPr>
          <p:nvPr>
            <p:ph type="sldNum" sz="quarter" idx="12"/>
          </p:nvPr>
        </p:nvSpPr>
        <p:spPr/>
        <p:txBody>
          <a:bodyPr rtlCol="0"/>
          <a:lstStyle/>
          <a:p>
            <a:pPr rtl="0"/>
            <a:fld id="{8F4AEF5D-7FAC-4949-84D2-DA5A9BB3D225}" type="slidenum">
              <a:rPr lang="fi-FI" smtClean="0"/>
              <a:t>‹#›</a:t>
            </a:fld>
            <a:endParaRPr lang="fi-FI"/>
          </a:p>
        </p:txBody>
      </p:sp>
    </p:spTree>
    <p:extLst>
      <p:ext uri="{BB962C8B-B14F-4D97-AF65-F5344CB8AC3E}">
        <p14:creationId xmlns:p14="http://schemas.microsoft.com/office/powerpoint/2010/main" val="37642921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Otsikko ja sisältö">
    <p:spTree>
      <p:nvGrpSpPr>
        <p:cNvPr id="1" name=""/>
        <p:cNvGrpSpPr/>
        <p:nvPr/>
      </p:nvGrpSpPr>
      <p:grpSpPr>
        <a:xfrm>
          <a:off x="0" y="0"/>
          <a:ext cx="0" cy="0"/>
          <a:chOff x="0" y="0"/>
          <a:chExt cx="0" cy="0"/>
        </a:xfrm>
      </p:grpSpPr>
      <p:sp>
        <p:nvSpPr>
          <p:cNvPr id="2" name="Otsikko 1"/>
          <p:cNvSpPr>
            <a:spLocks noGrp="1"/>
          </p:cNvSpPr>
          <p:nvPr>
            <p:ph type="title"/>
          </p:nvPr>
        </p:nvSpPr>
        <p:spPr/>
        <p:txBody>
          <a:bodyPr rtlCol="0"/>
          <a:lstStyle/>
          <a:p>
            <a:pPr rtl="0"/>
            <a:r>
              <a:rPr lang="sv"/>
              <a:t>Muokkaa perustyyl. napsautt.</a:t>
            </a:r>
          </a:p>
        </p:txBody>
      </p:sp>
      <p:sp>
        <p:nvSpPr>
          <p:cNvPr id="3" name="Sisällön paikkamerkki 2"/>
          <p:cNvSpPr>
            <a:spLocks noGrp="1"/>
          </p:cNvSpPr>
          <p:nvPr>
            <p:ph idx="1"/>
          </p:nvPr>
        </p:nvSpPr>
        <p:spPr/>
        <p:txBody>
          <a:bodyPr rtlCol="0"/>
          <a:lstStyle/>
          <a:p>
            <a:pPr lvl="0" rtl="0"/>
            <a:r>
              <a:rPr lang="sv"/>
              <a:t>Muokkaa tekstin perustyylejä</a:t>
            </a:r>
          </a:p>
          <a:p>
            <a:pPr lvl="1" rtl="0"/>
            <a:r>
              <a:rPr lang="sv"/>
              <a:t>toinen taso</a:t>
            </a:r>
          </a:p>
          <a:p>
            <a:pPr lvl="2" rtl="0"/>
            <a:r>
              <a:rPr lang="sv"/>
              <a:t>kolmas taso</a:t>
            </a:r>
          </a:p>
          <a:p>
            <a:pPr lvl="3" rtl="0"/>
            <a:r>
              <a:rPr lang="sv"/>
              <a:t>neljäs taso</a:t>
            </a:r>
          </a:p>
          <a:p>
            <a:pPr lvl="4" rtl="0"/>
            <a:r>
              <a:rPr lang="sv"/>
              <a:t>viides taso</a:t>
            </a:r>
          </a:p>
        </p:txBody>
      </p:sp>
      <p:sp>
        <p:nvSpPr>
          <p:cNvPr id="4" name="Päivämäärän paikkamerkki 3"/>
          <p:cNvSpPr>
            <a:spLocks noGrp="1"/>
          </p:cNvSpPr>
          <p:nvPr>
            <p:ph type="dt" sz="half" idx="10"/>
          </p:nvPr>
        </p:nvSpPr>
        <p:spPr/>
        <p:txBody>
          <a:bodyPr rtlCol="0"/>
          <a:lstStyle/>
          <a:p>
            <a:pPr rtl="0"/>
            <a:fld id="{A02ABAE3-D89C-4001-9AEC-5083F82B749C}" type="datetimeFigureOut">
              <a:rPr lang="fi-FI" smtClean="0"/>
              <a:t>24.11.2025</a:t>
            </a:fld>
            <a:endParaRPr lang="fi-FI"/>
          </a:p>
        </p:txBody>
      </p:sp>
      <p:sp>
        <p:nvSpPr>
          <p:cNvPr id="5" name="Alatunnisteen paikkamerkki 4"/>
          <p:cNvSpPr>
            <a:spLocks noGrp="1"/>
          </p:cNvSpPr>
          <p:nvPr>
            <p:ph type="ftr" sz="quarter" idx="11"/>
          </p:nvPr>
        </p:nvSpPr>
        <p:spPr/>
        <p:txBody>
          <a:bodyPr rtlCol="0"/>
          <a:lstStyle/>
          <a:p>
            <a:pPr rtl="0"/>
            <a:endParaRPr lang="fi-FI"/>
          </a:p>
        </p:txBody>
      </p:sp>
      <p:sp>
        <p:nvSpPr>
          <p:cNvPr id="6" name="Dian numeron paikkamerkki 5"/>
          <p:cNvSpPr>
            <a:spLocks noGrp="1"/>
          </p:cNvSpPr>
          <p:nvPr>
            <p:ph type="sldNum" sz="quarter" idx="12"/>
          </p:nvPr>
        </p:nvSpPr>
        <p:spPr/>
        <p:txBody>
          <a:bodyPr rtlCol="0"/>
          <a:lstStyle/>
          <a:p>
            <a:pPr rtl="0"/>
            <a:fld id="{8F4AEF5D-7FAC-4949-84D2-DA5A9BB3D225}" type="slidenum">
              <a:rPr lang="fi-FI" smtClean="0"/>
              <a:t>‹#›</a:t>
            </a:fld>
            <a:endParaRPr lang="fi-FI"/>
          </a:p>
        </p:txBody>
      </p:sp>
    </p:spTree>
    <p:extLst>
      <p:ext uri="{BB962C8B-B14F-4D97-AF65-F5344CB8AC3E}">
        <p14:creationId xmlns:p14="http://schemas.microsoft.com/office/powerpoint/2010/main" val="3810885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Osan ylätunniste">
    <p:spTree>
      <p:nvGrpSpPr>
        <p:cNvPr id="1" name=""/>
        <p:cNvGrpSpPr/>
        <p:nvPr/>
      </p:nvGrpSpPr>
      <p:grpSpPr>
        <a:xfrm>
          <a:off x="0" y="0"/>
          <a:ext cx="0" cy="0"/>
          <a:chOff x="0" y="0"/>
          <a:chExt cx="0" cy="0"/>
        </a:xfrm>
      </p:grpSpPr>
      <p:sp>
        <p:nvSpPr>
          <p:cNvPr id="2" name="Otsikko 1"/>
          <p:cNvSpPr>
            <a:spLocks noGrp="1"/>
          </p:cNvSpPr>
          <p:nvPr>
            <p:ph type="title"/>
          </p:nvPr>
        </p:nvSpPr>
        <p:spPr>
          <a:xfrm>
            <a:off x="623888" y="1282304"/>
            <a:ext cx="7886700" cy="2139553"/>
          </a:xfrm>
        </p:spPr>
        <p:txBody>
          <a:bodyPr rtlCol="0" anchor="b"/>
          <a:lstStyle>
            <a:lvl1pPr>
              <a:defRPr sz="4500"/>
            </a:lvl1pPr>
          </a:lstStyle>
          <a:p>
            <a:pPr rtl="0"/>
            <a:r>
              <a:rPr lang="sv"/>
              <a:t>Muokkaa perustyyl. napsautt.</a:t>
            </a:r>
          </a:p>
        </p:txBody>
      </p:sp>
      <p:sp>
        <p:nvSpPr>
          <p:cNvPr id="3" name="Tekstin paikkamerkki 2"/>
          <p:cNvSpPr>
            <a:spLocks noGrp="1"/>
          </p:cNvSpPr>
          <p:nvPr>
            <p:ph type="body" idx="1"/>
          </p:nvPr>
        </p:nvSpPr>
        <p:spPr>
          <a:xfrm>
            <a:off x="623888" y="3442098"/>
            <a:ext cx="7886700" cy="1125140"/>
          </a:xfrm>
        </p:spPr>
        <p:txBody>
          <a:bodyPr rtlCol="0"/>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rtl="0"/>
            <a:r>
              <a:rPr lang="sv"/>
              <a:t>Muokkaa tekstin perustyylejä</a:t>
            </a:r>
          </a:p>
        </p:txBody>
      </p:sp>
      <p:sp>
        <p:nvSpPr>
          <p:cNvPr id="4" name="Päivämäärän paikkamerkki 3"/>
          <p:cNvSpPr>
            <a:spLocks noGrp="1"/>
          </p:cNvSpPr>
          <p:nvPr>
            <p:ph type="dt" sz="half" idx="10"/>
          </p:nvPr>
        </p:nvSpPr>
        <p:spPr/>
        <p:txBody>
          <a:bodyPr rtlCol="0"/>
          <a:lstStyle/>
          <a:p>
            <a:pPr rtl="0"/>
            <a:fld id="{A02ABAE3-D89C-4001-9AEC-5083F82B749C}" type="datetimeFigureOut">
              <a:rPr lang="fi-FI" smtClean="0"/>
              <a:t>24.11.2025</a:t>
            </a:fld>
            <a:endParaRPr lang="fi-FI"/>
          </a:p>
        </p:txBody>
      </p:sp>
      <p:sp>
        <p:nvSpPr>
          <p:cNvPr id="5" name="Alatunnisteen paikkamerkki 4"/>
          <p:cNvSpPr>
            <a:spLocks noGrp="1"/>
          </p:cNvSpPr>
          <p:nvPr>
            <p:ph type="ftr" sz="quarter" idx="11"/>
          </p:nvPr>
        </p:nvSpPr>
        <p:spPr/>
        <p:txBody>
          <a:bodyPr rtlCol="0"/>
          <a:lstStyle/>
          <a:p>
            <a:pPr rtl="0"/>
            <a:endParaRPr lang="fi-FI"/>
          </a:p>
        </p:txBody>
      </p:sp>
      <p:sp>
        <p:nvSpPr>
          <p:cNvPr id="6" name="Dian numeron paikkamerkki 5"/>
          <p:cNvSpPr>
            <a:spLocks noGrp="1"/>
          </p:cNvSpPr>
          <p:nvPr>
            <p:ph type="sldNum" sz="quarter" idx="12"/>
          </p:nvPr>
        </p:nvSpPr>
        <p:spPr/>
        <p:txBody>
          <a:bodyPr rtlCol="0"/>
          <a:lstStyle/>
          <a:p>
            <a:pPr rtl="0"/>
            <a:fld id="{8F4AEF5D-7FAC-4949-84D2-DA5A9BB3D225}" type="slidenum">
              <a:rPr lang="fi-FI" smtClean="0"/>
              <a:t>‹#›</a:t>
            </a:fld>
            <a:endParaRPr lang="fi-FI"/>
          </a:p>
        </p:txBody>
      </p:sp>
    </p:spTree>
    <p:extLst>
      <p:ext uri="{BB962C8B-B14F-4D97-AF65-F5344CB8AC3E}">
        <p14:creationId xmlns:p14="http://schemas.microsoft.com/office/powerpoint/2010/main" val="14077405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Kaksi sisältökohdetta">
    <p:spTree>
      <p:nvGrpSpPr>
        <p:cNvPr id="1" name=""/>
        <p:cNvGrpSpPr/>
        <p:nvPr/>
      </p:nvGrpSpPr>
      <p:grpSpPr>
        <a:xfrm>
          <a:off x="0" y="0"/>
          <a:ext cx="0" cy="0"/>
          <a:chOff x="0" y="0"/>
          <a:chExt cx="0" cy="0"/>
        </a:xfrm>
      </p:grpSpPr>
      <p:sp>
        <p:nvSpPr>
          <p:cNvPr id="2" name="Otsikko 1"/>
          <p:cNvSpPr>
            <a:spLocks noGrp="1"/>
          </p:cNvSpPr>
          <p:nvPr>
            <p:ph type="title"/>
          </p:nvPr>
        </p:nvSpPr>
        <p:spPr/>
        <p:txBody>
          <a:bodyPr rtlCol="0"/>
          <a:lstStyle/>
          <a:p>
            <a:pPr rtl="0"/>
            <a:r>
              <a:rPr lang="sv"/>
              <a:t>Muokkaa perustyyl. napsautt.</a:t>
            </a:r>
          </a:p>
        </p:txBody>
      </p:sp>
      <p:sp>
        <p:nvSpPr>
          <p:cNvPr id="3" name="Sisällön paikkamerkki 2"/>
          <p:cNvSpPr>
            <a:spLocks noGrp="1"/>
          </p:cNvSpPr>
          <p:nvPr>
            <p:ph sz="half" idx="1"/>
          </p:nvPr>
        </p:nvSpPr>
        <p:spPr>
          <a:xfrm>
            <a:off x="628650" y="1369219"/>
            <a:ext cx="3886200" cy="3263504"/>
          </a:xfrm>
        </p:spPr>
        <p:txBody>
          <a:bodyPr rtlCol="0"/>
          <a:lstStyle/>
          <a:p>
            <a:pPr lvl="0" rtl="0"/>
            <a:r>
              <a:rPr lang="sv"/>
              <a:t>Muokkaa tekstin perustyylejä</a:t>
            </a:r>
          </a:p>
          <a:p>
            <a:pPr lvl="1" rtl="0"/>
            <a:r>
              <a:rPr lang="sv"/>
              <a:t>toinen taso</a:t>
            </a:r>
          </a:p>
          <a:p>
            <a:pPr lvl="2" rtl="0"/>
            <a:r>
              <a:rPr lang="sv"/>
              <a:t>kolmas taso</a:t>
            </a:r>
          </a:p>
          <a:p>
            <a:pPr lvl="3" rtl="0"/>
            <a:r>
              <a:rPr lang="sv"/>
              <a:t>neljäs taso</a:t>
            </a:r>
          </a:p>
          <a:p>
            <a:pPr lvl="4" rtl="0"/>
            <a:r>
              <a:rPr lang="sv"/>
              <a:t>viides taso</a:t>
            </a:r>
          </a:p>
        </p:txBody>
      </p:sp>
      <p:sp>
        <p:nvSpPr>
          <p:cNvPr id="4" name="Sisällön paikkamerkki 3"/>
          <p:cNvSpPr>
            <a:spLocks noGrp="1"/>
          </p:cNvSpPr>
          <p:nvPr>
            <p:ph sz="half" idx="2"/>
          </p:nvPr>
        </p:nvSpPr>
        <p:spPr>
          <a:xfrm>
            <a:off x="4629150" y="1369219"/>
            <a:ext cx="3886200" cy="3263504"/>
          </a:xfrm>
        </p:spPr>
        <p:txBody>
          <a:bodyPr rtlCol="0"/>
          <a:lstStyle/>
          <a:p>
            <a:pPr lvl="0" rtl="0"/>
            <a:r>
              <a:rPr lang="sv"/>
              <a:t>Muokkaa tekstin perustyylejä</a:t>
            </a:r>
          </a:p>
          <a:p>
            <a:pPr lvl="1" rtl="0"/>
            <a:r>
              <a:rPr lang="sv"/>
              <a:t>toinen taso</a:t>
            </a:r>
          </a:p>
          <a:p>
            <a:pPr lvl="2" rtl="0"/>
            <a:r>
              <a:rPr lang="sv"/>
              <a:t>kolmas taso</a:t>
            </a:r>
          </a:p>
          <a:p>
            <a:pPr lvl="3" rtl="0"/>
            <a:r>
              <a:rPr lang="sv"/>
              <a:t>neljäs taso</a:t>
            </a:r>
          </a:p>
          <a:p>
            <a:pPr lvl="4" rtl="0"/>
            <a:r>
              <a:rPr lang="sv"/>
              <a:t>viides taso</a:t>
            </a:r>
          </a:p>
        </p:txBody>
      </p:sp>
      <p:sp>
        <p:nvSpPr>
          <p:cNvPr id="5" name="Päivämäärän paikkamerkki 4"/>
          <p:cNvSpPr>
            <a:spLocks noGrp="1"/>
          </p:cNvSpPr>
          <p:nvPr>
            <p:ph type="dt" sz="half" idx="10"/>
          </p:nvPr>
        </p:nvSpPr>
        <p:spPr/>
        <p:txBody>
          <a:bodyPr rtlCol="0"/>
          <a:lstStyle/>
          <a:p>
            <a:pPr rtl="0"/>
            <a:fld id="{A02ABAE3-D89C-4001-9AEC-5083F82B749C}" type="datetimeFigureOut">
              <a:rPr lang="fi-FI" smtClean="0"/>
              <a:t>24.11.2025</a:t>
            </a:fld>
            <a:endParaRPr lang="fi-FI"/>
          </a:p>
        </p:txBody>
      </p:sp>
      <p:sp>
        <p:nvSpPr>
          <p:cNvPr id="6" name="Alatunnisteen paikkamerkki 5"/>
          <p:cNvSpPr>
            <a:spLocks noGrp="1"/>
          </p:cNvSpPr>
          <p:nvPr>
            <p:ph type="ftr" sz="quarter" idx="11"/>
          </p:nvPr>
        </p:nvSpPr>
        <p:spPr/>
        <p:txBody>
          <a:bodyPr rtlCol="0"/>
          <a:lstStyle/>
          <a:p>
            <a:pPr rtl="0"/>
            <a:endParaRPr lang="fi-FI"/>
          </a:p>
        </p:txBody>
      </p:sp>
      <p:sp>
        <p:nvSpPr>
          <p:cNvPr id="7" name="Dian numeron paikkamerkki 6"/>
          <p:cNvSpPr>
            <a:spLocks noGrp="1"/>
          </p:cNvSpPr>
          <p:nvPr>
            <p:ph type="sldNum" sz="quarter" idx="12"/>
          </p:nvPr>
        </p:nvSpPr>
        <p:spPr/>
        <p:txBody>
          <a:bodyPr rtlCol="0"/>
          <a:lstStyle/>
          <a:p>
            <a:pPr rtl="0"/>
            <a:fld id="{8F4AEF5D-7FAC-4949-84D2-DA5A9BB3D225}" type="slidenum">
              <a:rPr lang="fi-FI" smtClean="0"/>
              <a:t>‹#›</a:t>
            </a:fld>
            <a:endParaRPr lang="fi-FI"/>
          </a:p>
        </p:txBody>
      </p:sp>
    </p:spTree>
    <p:extLst>
      <p:ext uri="{BB962C8B-B14F-4D97-AF65-F5344CB8AC3E}">
        <p14:creationId xmlns:p14="http://schemas.microsoft.com/office/powerpoint/2010/main" val="2788282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Vertailu">
    <p:spTree>
      <p:nvGrpSpPr>
        <p:cNvPr id="1" name=""/>
        <p:cNvGrpSpPr/>
        <p:nvPr/>
      </p:nvGrpSpPr>
      <p:grpSpPr>
        <a:xfrm>
          <a:off x="0" y="0"/>
          <a:ext cx="0" cy="0"/>
          <a:chOff x="0" y="0"/>
          <a:chExt cx="0" cy="0"/>
        </a:xfrm>
      </p:grpSpPr>
      <p:sp>
        <p:nvSpPr>
          <p:cNvPr id="2" name="Otsikko 1"/>
          <p:cNvSpPr>
            <a:spLocks noGrp="1"/>
          </p:cNvSpPr>
          <p:nvPr>
            <p:ph type="title"/>
          </p:nvPr>
        </p:nvSpPr>
        <p:spPr>
          <a:xfrm>
            <a:off x="629841" y="273844"/>
            <a:ext cx="7886700" cy="994172"/>
          </a:xfrm>
        </p:spPr>
        <p:txBody>
          <a:bodyPr rtlCol="0"/>
          <a:lstStyle/>
          <a:p>
            <a:pPr rtl="0"/>
            <a:r>
              <a:rPr lang="sv"/>
              <a:t>Muokkaa perustyyl. napsautt.</a:t>
            </a:r>
          </a:p>
        </p:txBody>
      </p:sp>
      <p:sp>
        <p:nvSpPr>
          <p:cNvPr id="3" name="Tekstin paikkamerkki 2"/>
          <p:cNvSpPr>
            <a:spLocks noGrp="1"/>
          </p:cNvSpPr>
          <p:nvPr>
            <p:ph type="body" idx="1"/>
          </p:nvPr>
        </p:nvSpPr>
        <p:spPr>
          <a:xfrm>
            <a:off x="629842" y="1260872"/>
            <a:ext cx="3868340" cy="617934"/>
          </a:xfrm>
        </p:spPr>
        <p:txBody>
          <a:bodyPr rtlCol="0"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rtl="0"/>
            <a:r>
              <a:rPr lang="sv"/>
              <a:t>Muokkaa tekstin perustyylejä</a:t>
            </a:r>
          </a:p>
        </p:txBody>
      </p:sp>
      <p:sp>
        <p:nvSpPr>
          <p:cNvPr id="4" name="Sisällön paikkamerkki 3"/>
          <p:cNvSpPr>
            <a:spLocks noGrp="1"/>
          </p:cNvSpPr>
          <p:nvPr>
            <p:ph sz="half" idx="2"/>
          </p:nvPr>
        </p:nvSpPr>
        <p:spPr>
          <a:xfrm>
            <a:off x="629842" y="1878806"/>
            <a:ext cx="3868340" cy="2763441"/>
          </a:xfrm>
        </p:spPr>
        <p:txBody>
          <a:bodyPr rtlCol="0"/>
          <a:lstStyle/>
          <a:p>
            <a:pPr lvl="0" rtl="0"/>
            <a:r>
              <a:rPr lang="sv"/>
              <a:t>Muokkaa tekstin perustyylejä</a:t>
            </a:r>
          </a:p>
          <a:p>
            <a:pPr lvl="1" rtl="0"/>
            <a:r>
              <a:rPr lang="sv"/>
              <a:t>toinen taso</a:t>
            </a:r>
          </a:p>
          <a:p>
            <a:pPr lvl="2" rtl="0"/>
            <a:r>
              <a:rPr lang="sv"/>
              <a:t>kolmas taso</a:t>
            </a:r>
          </a:p>
          <a:p>
            <a:pPr lvl="3" rtl="0"/>
            <a:r>
              <a:rPr lang="sv"/>
              <a:t>neljäs taso</a:t>
            </a:r>
          </a:p>
          <a:p>
            <a:pPr lvl="4" rtl="0"/>
            <a:r>
              <a:rPr lang="sv"/>
              <a:t>viides taso</a:t>
            </a:r>
          </a:p>
        </p:txBody>
      </p:sp>
      <p:sp>
        <p:nvSpPr>
          <p:cNvPr id="5" name="Tekstin paikkamerkki 4"/>
          <p:cNvSpPr>
            <a:spLocks noGrp="1"/>
          </p:cNvSpPr>
          <p:nvPr>
            <p:ph type="body" sz="quarter" idx="3"/>
          </p:nvPr>
        </p:nvSpPr>
        <p:spPr>
          <a:xfrm>
            <a:off x="4629150" y="1260872"/>
            <a:ext cx="3887391" cy="617934"/>
          </a:xfrm>
        </p:spPr>
        <p:txBody>
          <a:bodyPr rtlCol="0"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rtl="0"/>
            <a:r>
              <a:rPr lang="sv"/>
              <a:t>Muokkaa tekstin perustyylejä</a:t>
            </a:r>
          </a:p>
        </p:txBody>
      </p:sp>
      <p:sp>
        <p:nvSpPr>
          <p:cNvPr id="6" name="Sisällön paikkamerkki 5"/>
          <p:cNvSpPr>
            <a:spLocks noGrp="1"/>
          </p:cNvSpPr>
          <p:nvPr>
            <p:ph sz="quarter" idx="4"/>
          </p:nvPr>
        </p:nvSpPr>
        <p:spPr>
          <a:xfrm>
            <a:off x="4629150" y="1878806"/>
            <a:ext cx="3887391" cy="2763441"/>
          </a:xfrm>
        </p:spPr>
        <p:txBody>
          <a:bodyPr rtlCol="0"/>
          <a:lstStyle/>
          <a:p>
            <a:pPr lvl="0" rtl="0"/>
            <a:r>
              <a:rPr lang="sv"/>
              <a:t>Muokkaa tekstin perustyylejä</a:t>
            </a:r>
          </a:p>
          <a:p>
            <a:pPr lvl="1" rtl="0"/>
            <a:r>
              <a:rPr lang="sv"/>
              <a:t>toinen taso</a:t>
            </a:r>
          </a:p>
          <a:p>
            <a:pPr lvl="2" rtl="0"/>
            <a:r>
              <a:rPr lang="sv"/>
              <a:t>kolmas taso</a:t>
            </a:r>
          </a:p>
          <a:p>
            <a:pPr lvl="3" rtl="0"/>
            <a:r>
              <a:rPr lang="sv"/>
              <a:t>neljäs taso</a:t>
            </a:r>
          </a:p>
          <a:p>
            <a:pPr lvl="4" rtl="0"/>
            <a:r>
              <a:rPr lang="sv"/>
              <a:t>viides taso</a:t>
            </a:r>
          </a:p>
        </p:txBody>
      </p:sp>
      <p:sp>
        <p:nvSpPr>
          <p:cNvPr id="7" name="Päivämäärän paikkamerkki 6"/>
          <p:cNvSpPr>
            <a:spLocks noGrp="1"/>
          </p:cNvSpPr>
          <p:nvPr>
            <p:ph type="dt" sz="half" idx="10"/>
          </p:nvPr>
        </p:nvSpPr>
        <p:spPr/>
        <p:txBody>
          <a:bodyPr rtlCol="0"/>
          <a:lstStyle/>
          <a:p>
            <a:pPr rtl="0"/>
            <a:fld id="{A02ABAE3-D89C-4001-9AEC-5083F82B749C}" type="datetimeFigureOut">
              <a:rPr lang="fi-FI" smtClean="0"/>
              <a:t>24.11.2025</a:t>
            </a:fld>
            <a:endParaRPr lang="fi-FI"/>
          </a:p>
        </p:txBody>
      </p:sp>
      <p:sp>
        <p:nvSpPr>
          <p:cNvPr id="8" name="Alatunnisteen paikkamerkki 7"/>
          <p:cNvSpPr>
            <a:spLocks noGrp="1"/>
          </p:cNvSpPr>
          <p:nvPr>
            <p:ph type="ftr" sz="quarter" idx="11"/>
          </p:nvPr>
        </p:nvSpPr>
        <p:spPr/>
        <p:txBody>
          <a:bodyPr rtlCol="0"/>
          <a:lstStyle/>
          <a:p>
            <a:pPr rtl="0"/>
            <a:endParaRPr lang="fi-FI"/>
          </a:p>
        </p:txBody>
      </p:sp>
      <p:sp>
        <p:nvSpPr>
          <p:cNvPr id="9" name="Dian numeron paikkamerkki 8"/>
          <p:cNvSpPr>
            <a:spLocks noGrp="1"/>
          </p:cNvSpPr>
          <p:nvPr>
            <p:ph type="sldNum" sz="quarter" idx="12"/>
          </p:nvPr>
        </p:nvSpPr>
        <p:spPr/>
        <p:txBody>
          <a:bodyPr rtlCol="0"/>
          <a:lstStyle/>
          <a:p>
            <a:pPr rtl="0"/>
            <a:fld id="{8F4AEF5D-7FAC-4949-84D2-DA5A9BB3D225}" type="slidenum">
              <a:rPr lang="fi-FI" smtClean="0"/>
              <a:t>‹#›</a:t>
            </a:fld>
            <a:endParaRPr lang="fi-FI"/>
          </a:p>
        </p:txBody>
      </p:sp>
    </p:spTree>
    <p:extLst>
      <p:ext uri="{BB962C8B-B14F-4D97-AF65-F5344CB8AC3E}">
        <p14:creationId xmlns:p14="http://schemas.microsoft.com/office/powerpoint/2010/main" val="34470540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Vain otsikko">
    <p:spTree>
      <p:nvGrpSpPr>
        <p:cNvPr id="1" name=""/>
        <p:cNvGrpSpPr/>
        <p:nvPr/>
      </p:nvGrpSpPr>
      <p:grpSpPr>
        <a:xfrm>
          <a:off x="0" y="0"/>
          <a:ext cx="0" cy="0"/>
          <a:chOff x="0" y="0"/>
          <a:chExt cx="0" cy="0"/>
        </a:xfrm>
      </p:grpSpPr>
      <p:sp>
        <p:nvSpPr>
          <p:cNvPr id="2" name="Otsikko 1"/>
          <p:cNvSpPr>
            <a:spLocks noGrp="1"/>
          </p:cNvSpPr>
          <p:nvPr>
            <p:ph type="title"/>
          </p:nvPr>
        </p:nvSpPr>
        <p:spPr/>
        <p:txBody>
          <a:bodyPr rtlCol="0"/>
          <a:lstStyle/>
          <a:p>
            <a:pPr rtl="0"/>
            <a:r>
              <a:rPr lang="sv"/>
              <a:t>Muokkaa perustyyl. napsautt.</a:t>
            </a:r>
          </a:p>
        </p:txBody>
      </p:sp>
      <p:sp>
        <p:nvSpPr>
          <p:cNvPr id="3" name="Päivämäärän paikkamerkki 2"/>
          <p:cNvSpPr>
            <a:spLocks noGrp="1"/>
          </p:cNvSpPr>
          <p:nvPr>
            <p:ph type="dt" sz="half" idx="10"/>
          </p:nvPr>
        </p:nvSpPr>
        <p:spPr/>
        <p:txBody>
          <a:bodyPr rtlCol="0"/>
          <a:lstStyle/>
          <a:p>
            <a:pPr rtl="0"/>
            <a:fld id="{A02ABAE3-D89C-4001-9AEC-5083F82B749C}" type="datetimeFigureOut">
              <a:rPr lang="fi-FI" smtClean="0"/>
              <a:t>24.11.2025</a:t>
            </a:fld>
            <a:endParaRPr lang="fi-FI"/>
          </a:p>
        </p:txBody>
      </p:sp>
      <p:sp>
        <p:nvSpPr>
          <p:cNvPr id="4" name="Alatunnisteen paikkamerkki 3"/>
          <p:cNvSpPr>
            <a:spLocks noGrp="1"/>
          </p:cNvSpPr>
          <p:nvPr>
            <p:ph type="ftr" sz="quarter" idx="11"/>
          </p:nvPr>
        </p:nvSpPr>
        <p:spPr/>
        <p:txBody>
          <a:bodyPr rtlCol="0"/>
          <a:lstStyle/>
          <a:p>
            <a:pPr rtl="0"/>
            <a:endParaRPr lang="fi-FI"/>
          </a:p>
        </p:txBody>
      </p:sp>
      <p:sp>
        <p:nvSpPr>
          <p:cNvPr id="5" name="Dian numeron paikkamerkki 4"/>
          <p:cNvSpPr>
            <a:spLocks noGrp="1"/>
          </p:cNvSpPr>
          <p:nvPr>
            <p:ph type="sldNum" sz="quarter" idx="12"/>
          </p:nvPr>
        </p:nvSpPr>
        <p:spPr/>
        <p:txBody>
          <a:bodyPr rtlCol="0"/>
          <a:lstStyle/>
          <a:p>
            <a:pPr rtl="0"/>
            <a:fld id="{8F4AEF5D-7FAC-4949-84D2-DA5A9BB3D225}" type="slidenum">
              <a:rPr lang="fi-FI" smtClean="0"/>
              <a:t>‹#›</a:t>
            </a:fld>
            <a:endParaRPr lang="fi-FI"/>
          </a:p>
        </p:txBody>
      </p:sp>
    </p:spTree>
    <p:extLst>
      <p:ext uri="{BB962C8B-B14F-4D97-AF65-F5344CB8AC3E}">
        <p14:creationId xmlns:p14="http://schemas.microsoft.com/office/powerpoint/2010/main" val="16934518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Tyhjä">
    <p:spTree>
      <p:nvGrpSpPr>
        <p:cNvPr id="1" name=""/>
        <p:cNvGrpSpPr/>
        <p:nvPr/>
      </p:nvGrpSpPr>
      <p:grpSpPr>
        <a:xfrm>
          <a:off x="0" y="0"/>
          <a:ext cx="0" cy="0"/>
          <a:chOff x="0" y="0"/>
          <a:chExt cx="0" cy="0"/>
        </a:xfrm>
      </p:grpSpPr>
      <p:sp>
        <p:nvSpPr>
          <p:cNvPr id="2" name="Päivämäärän paikkamerkki 1"/>
          <p:cNvSpPr>
            <a:spLocks noGrp="1"/>
          </p:cNvSpPr>
          <p:nvPr>
            <p:ph type="dt" sz="half" idx="10"/>
          </p:nvPr>
        </p:nvSpPr>
        <p:spPr/>
        <p:txBody>
          <a:bodyPr rtlCol="0"/>
          <a:lstStyle/>
          <a:p>
            <a:pPr rtl="0"/>
            <a:fld id="{A02ABAE3-D89C-4001-9AEC-5083F82B749C}" type="datetimeFigureOut">
              <a:rPr lang="fi-FI" smtClean="0"/>
              <a:t>24.11.2025</a:t>
            </a:fld>
            <a:endParaRPr lang="fi-FI"/>
          </a:p>
        </p:txBody>
      </p:sp>
      <p:sp>
        <p:nvSpPr>
          <p:cNvPr id="3" name="Alatunnisteen paikkamerkki 2"/>
          <p:cNvSpPr>
            <a:spLocks noGrp="1"/>
          </p:cNvSpPr>
          <p:nvPr>
            <p:ph type="ftr" sz="quarter" idx="11"/>
          </p:nvPr>
        </p:nvSpPr>
        <p:spPr/>
        <p:txBody>
          <a:bodyPr rtlCol="0"/>
          <a:lstStyle/>
          <a:p>
            <a:pPr rtl="0"/>
            <a:endParaRPr lang="fi-FI"/>
          </a:p>
        </p:txBody>
      </p:sp>
      <p:sp>
        <p:nvSpPr>
          <p:cNvPr id="4" name="Dian numeron paikkamerkki 3"/>
          <p:cNvSpPr>
            <a:spLocks noGrp="1"/>
          </p:cNvSpPr>
          <p:nvPr>
            <p:ph type="sldNum" sz="quarter" idx="12"/>
          </p:nvPr>
        </p:nvSpPr>
        <p:spPr/>
        <p:txBody>
          <a:bodyPr rtlCol="0"/>
          <a:lstStyle/>
          <a:p>
            <a:pPr rtl="0"/>
            <a:fld id="{8F4AEF5D-7FAC-4949-84D2-DA5A9BB3D225}" type="slidenum">
              <a:rPr lang="fi-FI" smtClean="0"/>
              <a:t>‹#›</a:t>
            </a:fld>
            <a:endParaRPr lang="fi-FI"/>
          </a:p>
        </p:txBody>
      </p:sp>
    </p:spTree>
    <p:extLst>
      <p:ext uri="{BB962C8B-B14F-4D97-AF65-F5344CB8AC3E}">
        <p14:creationId xmlns:p14="http://schemas.microsoft.com/office/powerpoint/2010/main" val="5354154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Otsikollinen sisältö">
    <p:spTree>
      <p:nvGrpSpPr>
        <p:cNvPr id="1" name=""/>
        <p:cNvGrpSpPr/>
        <p:nvPr/>
      </p:nvGrpSpPr>
      <p:grpSpPr>
        <a:xfrm>
          <a:off x="0" y="0"/>
          <a:ext cx="0" cy="0"/>
          <a:chOff x="0" y="0"/>
          <a:chExt cx="0" cy="0"/>
        </a:xfrm>
      </p:grpSpPr>
      <p:sp>
        <p:nvSpPr>
          <p:cNvPr id="2" name="Otsikko 1"/>
          <p:cNvSpPr>
            <a:spLocks noGrp="1"/>
          </p:cNvSpPr>
          <p:nvPr>
            <p:ph type="title"/>
          </p:nvPr>
        </p:nvSpPr>
        <p:spPr>
          <a:xfrm>
            <a:off x="629841" y="342900"/>
            <a:ext cx="2949178" cy="1200150"/>
          </a:xfrm>
        </p:spPr>
        <p:txBody>
          <a:bodyPr rtlCol="0" anchor="b"/>
          <a:lstStyle>
            <a:lvl1pPr>
              <a:defRPr sz="2400"/>
            </a:lvl1pPr>
          </a:lstStyle>
          <a:p>
            <a:pPr rtl="0"/>
            <a:r>
              <a:rPr lang="sv"/>
              <a:t>Muokkaa perustyyl. napsautt.</a:t>
            </a:r>
          </a:p>
        </p:txBody>
      </p:sp>
      <p:sp>
        <p:nvSpPr>
          <p:cNvPr id="3" name="Sisällön paikkamerkki 2"/>
          <p:cNvSpPr>
            <a:spLocks noGrp="1"/>
          </p:cNvSpPr>
          <p:nvPr>
            <p:ph idx="1"/>
          </p:nvPr>
        </p:nvSpPr>
        <p:spPr>
          <a:xfrm>
            <a:off x="3887391" y="740569"/>
            <a:ext cx="4629150" cy="3655219"/>
          </a:xfrm>
        </p:spPr>
        <p:txBody>
          <a:bodyPr rtlCol="0"/>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rtl="0"/>
            <a:r>
              <a:rPr lang="sv"/>
              <a:t>Muokkaa tekstin perustyylejä</a:t>
            </a:r>
          </a:p>
          <a:p>
            <a:pPr lvl="1" rtl="0"/>
            <a:r>
              <a:rPr lang="sv"/>
              <a:t>toinen taso</a:t>
            </a:r>
          </a:p>
          <a:p>
            <a:pPr lvl="2" rtl="0"/>
            <a:r>
              <a:rPr lang="sv"/>
              <a:t>kolmas taso</a:t>
            </a:r>
          </a:p>
          <a:p>
            <a:pPr lvl="3" rtl="0"/>
            <a:r>
              <a:rPr lang="sv"/>
              <a:t>neljäs taso</a:t>
            </a:r>
          </a:p>
          <a:p>
            <a:pPr lvl="4" rtl="0"/>
            <a:r>
              <a:rPr lang="sv"/>
              <a:t>viides taso</a:t>
            </a:r>
          </a:p>
        </p:txBody>
      </p:sp>
      <p:sp>
        <p:nvSpPr>
          <p:cNvPr id="4" name="Tekstin paikkamerkki 3"/>
          <p:cNvSpPr>
            <a:spLocks noGrp="1"/>
          </p:cNvSpPr>
          <p:nvPr>
            <p:ph type="body" sz="half" idx="2"/>
          </p:nvPr>
        </p:nvSpPr>
        <p:spPr>
          <a:xfrm>
            <a:off x="629841" y="1543050"/>
            <a:ext cx="2949178" cy="2858691"/>
          </a:xfrm>
        </p:spPr>
        <p:txBody>
          <a:bodyPr rtlCol="0"/>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rtl="0"/>
            <a:r>
              <a:rPr lang="sv"/>
              <a:t>Muokkaa tekstin perustyylejä</a:t>
            </a:r>
          </a:p>
        </p:txBody>
      </p:sp>
      <p:sp>
        <p:nvSpPr>
          <p:cNvPr id="5" name="Päivämäärän paikkamerkki 4"/>
          <p:cNvSpPr>
            <a:spLocks noGrp="1"/>
          </p:cNvSpPr>
          <p:nvPr>
            <p:ph type="dt" sz="half" idx="10"/>
          </p:nvPr>
        </p:nvSpPr>
        <p:spPr/>
        <p:txBody>
          <a:bodyPr rtlCol="0"/>
          <a:lstStyle/>
          <a:p>
            <a:pPr rtl="0"/>
            <a:fld id="{A02ABAE3-D89C-4001-9AEC-5083F82B749C}" type="datetimeFigureOut">
              <a:rPr lang="fi-FI" smtClean="0"/>
              <a:t>24.11.2025</a:t>
            </a:fld>
            <a:endParaRPr lang="fi-FI"/>
          </a:p>
        </p:txBody>
      </p:sp>
      <p:sp>
        <p:nvSpPr>
          <p:cNvPr id="6" name="Alatunnisteen paikkamerkki 5"/>
          <p:cNvSpPr>
            <a:spLocks noGrp="1"/>
          </p:cNvSpPr>
          <p:nvPr>
            <p:ph type="ftr" sz="quarter" idx="11"/>
          </p:nvPr>
        </p:nvSpPr>
        <p:spPr/>
        <p:txBody>
          <a:bodyPr rtlCol="0"/>
          <a:lstStyle/>
          <a:p>
            <a:pPr rtl="0"/>
            <a:endParaRPr lang="fi-FI"/>
          </a:p>
        </p:txBody>
      </p:sp>
      <p:sp>
        <p:nvSpPr>
          <p:cNvPr id="7" name="Dian numeron paikkamerkki 6"/>
          <p:cNvSpPr>
            <a:spLocks noGrp="1"/>
          </p:cNvSpPr>
          <p:nvPr>
            <p:ph type="sldNum" sz="quarter" idx="12"/>
          </p:nvPr>
        </p:nvSpPr>
        <p:spPr/>
        <p:txBody>
          <a:bodyPr rtlCol="0"/>
          <a:lstStyle/>
          <a:p>
            <a:pPr rtl="0"/>
            <a:fld id="{8F4AEF5D-7FAC-4949-84D2-DA5A9BB3D225}" type="slidenum">
              <a:rPr lang="fi-FI" smtClean="0"/>
              <a:t>‹#›</a:t>
            </a:fld>
            <a:endParaRPr lang="fi-FI"/>
          </a:p>
        </p:txBody>
      </p:sp>
    </p:spTree>
    <p:extLst>
      <p:ext uri="{BB962C8B-B14F-4D97-AF65-F5344CB8AC3E}">
        <p14:creationId xmlns:p14="http://schemas.microsoft.com/office/powerpoint/2010/main" val="33482715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Otsikollinen kuva">
    <p:spTree>
      <p:nvGrpSpPr>
        <p:cNvPr id="1" name=""/>
        <p:cNvGrpSpPr/>
        <p:nvPr/>
      </p:nvGrpSpPr>
      <p:grpSpPr>
        <a:xfrm>
          <a:off x="0" y="0"/>
          <a:ext cx="0" cy="0"/>
          <a:chOff x="0" y="0"/>
          <a:chExt cx="0" cy="0"/>
        </a:xfrm>
      </p:grpSpPr>
      <p:sp>
        <p:nvSpPr>
          <p:cNvPr id="2" name="Otsikko 1"/>
          <p:cNvSpPr>
            <a:spLocks noGrp="1"/>
          </p:cNvSpPr>
          <p:nvPr>
            <p:ph type="title"/>
          </p:nvPr>
        </p:nvSpPr>
        <p:spPr>
          <a:xfrm>
            <a:off x="629841" y="342900"/>
            <a:ext cx="2949178" cy="1200150"/>
          </a:xfrm>
        </p:spPr>
        <p:txBody>
          <a:bodyPr rtlCol="0" anchor="b"/>
          <a:lstStyle>
            <a:lvl1pPr>
              <a:defRPr sz="2400"/>
            </a:lvl1pPr>
          </a:lstStyle>
          <a:p>
            <a:pPr rtl="0"/>
            <a:r>
              <a:rPr lang="sv"/>
              <a:t>Muokkaa perustyyl. napsautt.</a:t>
            </a:r>
          </a:p>
        </p:txBody>
      </p:sp>
      <p:sp>
        <p:nvSpPr>
          <p:cNvPr id="3" name="Kuvan paikkamerkki 2"/>
          <p:cNvSpPr>
            <a:spLocks noGrp="1"/>
          </p:cNvSpPr>
          <p:nvPr>
            <p:ph type="pic" idx="1"/>
          </p:nvPr>
        </p:nvSpPr>
        <p:spPr>
          <a:xfrm>
            <a:off x="3887391" y="740569"/>
            <a:ext cx="4629150" cy="3655219"/>
          </a:xfrm>
        </p:spPr>
        <p:txBody>
          <a:bodyPr rtlCol="0"/>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rtl="0"/>
            <a:r>
              <a:rPr lang="sv"/>
              <a:t>Lisää kuva napsauttamalla kuvaketta</a:t>
            </a:r>
          </a:p>
        </p:txBody>
      </p:sp>
      <p:sp>
        <p:nvSpPr>
          <p:cNvPr id="4" name="Tekstin paikkamerkki 3"/>
          <p:cNvSpPr>
            <a:spLocks noGrp="1"/>
          </p:cNvSpPr>
          <p:nvPr>
            <p:ph type="body" sz="half" idx="2"/>
          </p:nvPr>
        </p:nvSpPr>
        <p:spPr>
          <a:xfrm>
            <a:off x="629841" y="1543050"/>
            <a:ext cx="2949178" cy="2858691"/>
          </a:xfrm>
        </p:spPr>
        <p:txBody>
          <a:bodyPr rtlCol="0"/>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rtl="0"/>
            <a:r>
              <a:rPr lang="sv"/>
              <a:t>Muokkaa tekstin perustyylejä</a:t>
            </a:r>
          </a:p>
        </p:txBody>
      </p:sp>
      <p:sp>
        <p:nvSpPr>
          <p:cNvPr id="5" name="Päivämäärän paikkamerkki 4"/>
          <p:cNvSpPr>
            <a:spLocks noGrp="1"/>
          </p:cNvSpPr>
          <p:nvPr>
            <p:ph type="dt" sz="half" idx="10"/>
          </p:nvPr>
        </p:nvSpPr>
        <p:spPr/>
        <p:txBody>
          <a:bodyPr rtlCol="0"/>
          <a:lstStyle/>
          <a:p>
            <a:pPr rtl="0"/>
            <a:fld id="{A02ABAE3-D89C-4001-9AEC-5083F82B749C}" type="datetimeFigureOut">
              <a:rPr lang="fi-FI" smtClean="0"/>
              <a:t>24.11.2025</a:t>
            </a:fld>
            <a:endParaRPr lang="fi-FI"/>
          </a:p>
        </p:txBody>
      </p:sp>
      <p:sp>
        <p:nvSpPr>
          <p:cNvPr id="6" name="Alatunnisteen paikkamerkki 5"/>
          <p:cNvSpPr>
            <a:spLocks noGrp="1"/>
          </p:cNvSpPr>
          <p:nvPr>
            <p:ph type="ftr" sz="quarter" idx="11"/>
          </p:nvPr>
        </p:nvSpPr>
        <p:spPr/>
        <p:txBody>
          <a:bodyPr rtlCol="0"/>
          <a:lstStyle/>
          <a:p>
            <a:pPr rtl="0"/>
            <a:endParaRPr lang="fi-FI"/>
          </a:p>
        </p:txBody>
      </p:sp>
      <p:sp>
        <p:nvSpPr>
          <p:cNvPr id="7" name="Dian numeron paikkamerkki 6"/>
          <p:cNvSpPr>
            <a:spLocks noGrp="1"/>
          </p:cNvSpPr>
          <p:nvPr>
            <p:ph type="sldNum" sz="quarter" idx="12"/>
          </p:nvPr>
        </p:nvSpPr>
        <p:spPr/>
        <p:txBody>
          <a:bodyPr rtlCol="0"/>
          <a:lstStyle/>
          <a:p>
            <a:pPr rtl="0"/>
            <a:fld id="{8F4AEF5D-7FAC-4949-84D2-DA5A9BB3D225}" type="slidenum">
              <a:rPr lang="fi-FI" smtClean="0"/>
              <a:t>‹#›</a:t>
            </a:fld>
            <a:endParaRPr lang="fi-FI"/>
          </a:p>
        </p:txBody>
      </p:sp>
    </p:spTree>
    <p:extLst>
      <p:ext uri="{BB962C8B-B14F-4D97-AF65-F5344CB8AC3E}">
        <p14:creationId xmlns:p14="http://schemas.microsoft.com/office/powerpoint/2010/main" val="27358328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Otsikko ja pystysuora teksti">
    <p:spTree>
      <p:nvGrpSpPr>
        <p:cNvPr id="1" name=""/>
        <p:cNvGrpSpPr/>
        <p:nvPr/>
      </p:nvGrpSpPr>
      <p:grpSpPr>
        <a:xfrm>
          <a:off x="0" y="0"/>
          <a:ext cx="0" cy="0"/>
          <a:chOff x="0" y="0"/>
          <a:chExt cx="0" cy="0"/>
        </a:xfrm>
      </p:grpSpPr>
      <p:sp>
        <p:nvSpPr>
          <p:cNvPr id="2" name="Otsikko 1"/>
          <p:cNvSpPr>
            <a:spLocks noGrp="1"/>
          </p:cNvSpPr>
          <p:nvPr>
            <p:ph type="title"/>
          </p:nvPr>
        </p:nvSpPr>
        <p:spPr/>
        <p:txBody>
          <a:bodyPr rtlCol="0"/>
          <a:lstStyle/>
          <a:p>
            <a:pPr rtl="0"/>
            <a:r>
              <a:rPr lang="sv"/>
              <a:t>Muokkaa perustyyl. napsautt.</a:t>
            </a:r>
          </a:p>
        </p:txBody>
      </p:sp>
      <p:sp>
        <p:nvSpPr>
          <p:cNvPr id="3" name="Pystysuoran tekstin paikkamerkki 2"/>
          <p:cNvSpPr>
            <a:spLocks noGrp="1"/>
          </p:cNvSpPr>
          <p:nvPr>
            <p:ph type="body" orient="vert" idx="1"/>
          </p:nvPr>
        </p:nvSpPr>
        <p:spPr/>
        <p:txBody>
          <a:bodyPr vert="eaVert" rtlCol="0"/>
          <a:lstStyle/>
          <a:p>
            <a:pPr lvl="0" rtl="0"/>
            <a:r>
              <a:rPr lang="sv"/>
              <a:t>Muokkaa tekstin perustyylejä</a:t>
            </a:r>
          </a:p>
          <a:p>
            <a:pPr lvl="1" rtl="0"/>
            <a:r>
              <a:rPr lang="sv"/>
              <a:t>toinen taso</a:t>
            </a:r>
          </a:p>
          <a:p>
            <a:pPr lvl="2" rtl="0"/>
            <a:r>
              <a:rPr lang="sv"/>
              <a:t>kolmas taso</a:t>
            </a:r>
          </a:p>
          <a:p>
            <a:pPr lvl="3" rtl="0"/>
            <a:r>
              <a:rPr lang="sv"/>
              <a:t>neljäs taso</a:t>
            </a:r>
          </a:p>
          <a:p>
            <a:pPr lvl="4" rtl="0"/>
            <a:r>
              <a:rPr lang="sv"/>
              <a:t>viides taso</a:t>
            </a:r>
          </a:p>
        </p:txBody>
      </p:sp>
      <p:sp>
        <p:nvSpPr>
          <p:cNvPr id="4" name="Päivämäärän paikkamerkki 3"/>
          <p:cNvSpPr>
            <a:spLocks noGrp="1"/>
          </p:cNvSpPr>
          <p:nvPr>
            <p:ph type="dt" sz="half" idx="10"/>
          </p:nvPr>
        </p:nvSpPr>
        <p:spPr/>
        <p:txBody>
          <a:bodyPr rtlCol="0"/>
          <a:lstStyle/>
          <a:p>
            <a:pPr rtl="0"/>
            <a:fld id="{A02ABAE3-D89C-4001-9AEC-5083F82B749C}" type="datetimeFigureOut">
              <a:rPr lang="fi-FI" smtClean="0"/>
              <a:t>24.11.2025</a:t>
            </a:fld>
            <a:endParaRPr lang="fi-FI"/>
          </a:p>
        </p:txBody>
      </p:sp>
      <p:sp>
        <p:nvSpPr>
          <p:cNvPr id="5" name="Alatunnisteen paikkamerkki 4"/>
          <p:cNvSpPr>
            <a:spLocks noGrp="1"/>
          </p:cNvSpPr>
          <p:nvPr>
            <p:ph type="ftr" sz="quarter" idx="11"/>
          </p:nvPr>
        </p:nvSpPr>
        <p:spPr/>
        <p:txBody>
          <a:bodyPr rtlCol="0"/>
          <a:lstStyle/>
          <a:p>
            <a:pPr rtl="0"/>
            <a:endParaRPr lang="fi-FI"/>
          </a:p>
        </p:txBody>
      </p:sp>
      <p:sp>
        <p:nvSpPr>
          <p:cNvPr id="6" name="Dian numeron paikkamerkki 5"/>
          <p:cNvSpPr>
            <a:spLocks noGrp="1"/>
          </p:cNvSpPr>
          <p:nvPr>
            <p:ph type="sldNum" sz="quarter" idx="12"/>
          </p:nvPr>
        </p:nvSpPr>
        <p:spPr/>
        <p:txBody>
          <a:bodyPr rtlCol="0"/>
          <a:lstStyle/>
          <a:p>
            <a:pPr rtl="0"/>
            <a:fld id="{8F4AEF5D-7FAC-4949-84D2-DA5A9BB3D225}" type="slidenum">
              <a:rPr lang="fi-FI" smtClean="0"/>
              <a:t>‹#›</a:t>
            </a:fld>
            <a:endParaRPr lang="fi-FI"/>
          </a:p>
        </p:txBody>
      </p:sp>
    </p:spTree>
    <p:extLst>
      <p:ext uri="{BB962C8B-B14F-4D97-AF65-F5344CB8AC3E}">
        <p14:creationId xmlns:p14="http://schemas.microsoft.com/office/powerpoint/2010/main" val="5127724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Pystysuora otsikko ja teksti">
    <p:spTree>
      <p:nvGrpSpPr>
        <p:cNvPr id="1" name=""/>
        <p:cNvGrpSpPr/>
        <p:nvPr/>
      </p:nvGrpSpPr>
      <p:grpSpPr>
        <a:xfrm>
          <a:off x="0" y="0"/>
          <a:ext cx="0" cy="0"/>
          <a:chOff x="0" y="0"/>
          <a:chExt cx="0" cy="0"/>
        </a:xfrm>
      </p:grpSpPr>
      <p:sp>
        <p:nvSpPr>
          <p:cNvPr id="2" name="Pystysuora otsikko 1"/>
          <p:cNvSpPr>
            <a:spLocks noGrp="1"/>
          </p:cNvSpPr>
          <p:nvPr>
            <p:ph type="title" orient="vert"/>
          </p:nvPr>
        </p:nvSpPr>
        <p:spPr>
          <a:xfrm>
            <a:off x="6543675" y="273844"/>
            <a:ext cx="1971675" cy="4358879"/>
          </a:xfrm>
        </p:spPr>
        <p:txBody>
          <a:bodyPr vert="eaVert" rtlCol="0"/>
          <a:lstStyle/>
          <a:p>
            <a:pPr rtl="0"/>
            <a:r>
              <a:rPr lang="sv"/>
              <a:t>Muokkaa perustyyl. napsautt.</a:t>
            </a:r>
          </a:p>
        </p:txBody>
      </p:sp>
      <p:sp>
        <p:nvSpPr>
          <p:cNvPr id="3" name="Pystysuoran tekstin paikkamerkki 2"/>
          <p:cNvSpPr>
            <a:spLocks noGrp="1"/>
          </p:cNvSpPr>
          <p:nvPr>
            <p:ph type="body" orient="vert" idx="1"/>
          </p:nvPr>
        </p:nvSpPr>
        <p:spPr>
          <a:xfrm>
            <a:off x="628650" y="273844"/>
            <a:ext cx="5800725" cy="4358879"/>
          </a:xfrm>
        </p:spPr>
        <p:txBody>
          <a:bodyPr vert="eaVert" rtlCol="0"/>
          <a:lstStyle/>
          <a:p>
            <a:pPr lvl="0" rtl="0"/>
            <a:r>
              <a:rPr lang="sv"/>
              <a:t>Muokkaa tekstin perustyylejä</a:t>
            </a:r>
          </a:p>
          <a:p>
            <a:pPr lvl="1" rtl="0"/>
            <a:r>
              <a:rPr lang="sv"/>
              <a:t>toinen taso</a:t>
            </a:r>
          </a:p>
          <a:p>
            <a:pPr lvl="2" rtl="0"/>
            <a:r>
              <a:rPr lang="sv"/>
              <a:t>kolmas taso</a:t>
            </a:r>
          </a:p>
          <a:p>
            <a:pPr lvl="3" rtl="0"/>
            <a:r>
              <a:rPr lang="sv"/>
              <a:t>neljäs taso</a:t>
            </a:r>
          </a:p>
          <a:p>
            <a:pPr lvl="4" rtl="0"/>
            <a:r>
              <a:rPr lang="sv"/>
              <a:t>viides taso</a:t>
            </a:r>
          </a:p>
        </p:txBody>
      </p:sp>
      <p:sp>
        <p:nvSpPr>
          <p:cNvPr id="4" name="Päivämäärän paikkamerkki 3"/>
          <p:cNvSpPr>
            <a:spLocks noGrp="1"/>
          </p:cNvSpPr>
          <p:nvPr>
            <p:ph type="dt" sz="half" idx="10"/>
          </p:nvPr>
        </p:nvSpPr>
        <p:spPr/>
        <p:txBody>
          <a:bodyPr rtlCol="0"/>
          <a:lstStyle/>
          <a:p>
            <a:pPr rtl="0"/>
            <a:fld id="{A02ABAE3-D89C-4001-9AEC-5083F82B749C}" type="datetimeFigureOut">
              <a:rPr lang="fi-FI" smtClean="0"/>
              <a:t>24.11.2025</a:t>
            </a:fld>
            <a:endParaRPr lang="fi-FI"/>
          </a:p>
        </p:txBody>
      </p:sp>
      <p:sp>
        <p:nvSpPr>
          <p:cNvPr id="5" name="Alatunnisteen paikkamerkki 4"/>
          <p:cNvSpPr>
            <a:spLocks noGrp="1"/>
          </p:cNvSpPr>
          <p:nvPr>
            <p:ph type="ftr" sz="quarter" idx="11"/>
          </p:nvPr>
        </p:nvSpPr>
        <p:spPr/>
        <p:txBody>
          <a:bodyPr rtlCol="0"/>
          <a:lstStyle/>
          <a:p>
            <a:pPr rtl="0"/>
            <a:endParaRPr lang="fi-FI"/>
          </a:p>
        </p:txBody>
      </p:sp>
      <p:sp>
        <p:nvSpPr>
          <p:cNvPr id="6" name="Dian numeron paikkamerkki 5"/>
          <p:cNvSpPr>
            <a:spLocks noGrp="1"/>
          </p:cNvSpPr>
          <p:nvPr>
            <p:ph type="sldNum" sz="quarter" idx="12"/>
          </p:nvPr>
        </p:nvSpPr>
        <p:spPr/>
        <p:txBody>
          <a:bodyPr rtlCol="0"/>
          <a:lstStyle/>
          <a:p>
            <a:pPr rtl="0"/>
            <a:fld id="{8F4AEF5D-7FAC-4949-84D2-DA5A9BB3D225}" type="slidenum">
              <a:rPr lang="fi-FI" smtClean="0"/>
              <a:t>‹#›</a:t>
            </a:fld>
            <a:endParaRPr lang="fi-FI"/>
          </a:p>
        </p:txBody>
      </p:sp>
    </p:spTree>
    <p:extLst>
      <p:ext uri="{BB962C8B-B14F-4D97-AF65-F5344CB8AC3E}">
        <p14:creationId xmlns:p14="http://schemas.microsoft.com/office/powerpoint/2010/main" val="3423808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4_Two Content">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456EE12E-333A-1408-1758-B01EEA06A50A}"/>
              </a:ext>
            </a:extLst>
          </p:cNvPr>
          <p:cNvSpPr>
            <a:spLocks noGrp="1"/>
          </p:cNvSpPr>
          <p:nvPr>
            <p:ph type="ctrTitle"/>
          </p:nvPr>
        </p:nvSpPr>
        <p:spPr>
          <a:xfrm>
            <a:off x="288755" y="344411"/>
            <a:ext cx="8601075" cy="812067"/>
          </a:xfrm>
        </p:spPr>
        <p:txBody>
          <a:bodyPr rtlCol="0" anchor="ctr">
            <a:noAutofit/>
          </a:bodyPr>
          <a:lstStyle>
            <a:lvl1pPr algn="l">
              <a:lnSpc>
                <a:spcPct val="100000"/>
              </a:lnSpc>
              <a:defRPr sz="2400" b="1" i="0">
                <a:solidFill>
                  <a:srgbClr val="3C2B7C"/>
                </a:solidFill>
                <a:latin typeface="Arial" panose="020B0604020202020204" pitchFamily="34" charset="0"/>
                <a:cs typeface="Arial" panose="020B0604020202020204" pitchFamily="34" charset="0"/>
              </a:defRPr>
            </a:lvl1pPr>
          </a:lstStyle>
          <a:p>
            <a:pPr rtl="0"/>
            <a:r>
              <a:rPr lang="sv"/>
              <a:t>Muokkaa perustyyl. napsautt.</a:t>
            </a:r>
            <a:endParaRPr lang="en-FI"/>
          </a:p>
        </p:txBody>
      </p:sp>
      <p:pic>
        <p:nvPicPr>
          <p:cNvPr id="6" name="Picture 5" descr="Varha logo">
            <a:extLst>
              <a:ext uri="{FF2B5EF4-FFF2-40B4-BE49-F238E27FC236}">
                <a16:creationId xmlns:a16="http://schemas.microsoft.com/office/drawing/2014/main" id="{7E6651AA-666B-8440-4B97-317739951C85}"/>
              </a:ext>
            </a:extLst>
          </p:cNvPr>
          <p:cNvPicPr>
            <a:picLocks noChangeAspect="1"/>
          </p:cNvPicPr>
          <p:nvPr userDrawn="1"/>
        </p:nvPicPr>
        <p:blipFill>
          <a:blip r:embed="rId2"/>
          <a:stretch>
            <a:fillRect/>
          </a:stretch>
        </p:blipFill>
        <p:spPr>
          <a:xfrm>
            <a:off x="8219516" y="4701864"/>
            <a:ext cx="736793" cy="292032"/>
          </a:xfrm>
          <a:prstGeom prst="rect">
            <a:avLst/>
          </a:prstGeom>
        </p:spPr>
      </p:pic>
      <p:sp>
        <p:nvSpPr>
          <p:cNvPr id="3" name="Text Placeholder 3">
            <a:extLst>
              <a:ext uri="{FF2B5EF4-FFF2-40B4-BE49-F238E27FC236}">
                <a16:creationId xmlns:a16="http://schemas.microsoft.com/office/drawing/2014/main" id="{A83E7AB3-CAA3-1A7D-4864-370F10054644}"/>
              </a:ext>
            </a:extLst>
          </p:cNvPr>
          <p:cNvSpPr>
            <a:spLocks noGrp="1"/>
          </p:cNvSpPr>
          <p:nvPr>
            <p:ph type="body" sz="quarter" idx="14" hasCustomPrompt="1"/>
          </p:nvPr>
        </p:nvSpPr>
        <p:spPr>
          <a:xfrm>
            <a:off x="288754" y="1368001"/>
            <a:ext cx="8609713" cy="3209925"/>
          </a:xfrm>
        </p:spPr>
        <p:txBody>
          <a:bodyPr rtlCol="0">
            <a:normAutofit/>
          </a:bodyPr>
          <a:lstStyle>
            <a:lvl1pPr>
              <a:buClr>
                <a:schemeClr val="bg2"/>
              </a:buClr>
              <a:defRPr sz="2000" b="0" i="0">
                <a:latin typeface="Arial" panose="020B0604020202020204" pitchFamily="34" charset="0"/>
                <a:cs typeface="Arial" panose="020B0604020202020204" pitchFamily="34" charset="0"/>
              </a:defRPr>
            </a:lvl1pPr>
            <a:lvl2pPr>
              <a:buClr>
                <a:srgbClr val="3C2B7C"/>
              </a:buClr>
              <a:defRPr sz="1200" b="0" i="0">
                <a:latin typeface="Arial" panose="020B0604020202020204" pitchFamily="34" charset="0"/>
                <a:cs typeface="Arial" panose="020B0604020202020204" pitchFamily="34" charset="0"/>
              </a:defRPr>
            </a:lvl2pPr>
            <a:lvl3pPr>
              <a:buClr>
                <a:srgbClr val="3C2B7C"/>
              </a:buClr>
              <a:defRPr sz="1100" b="0" i="0">
                <a:latin typeface="Arial" panose="020B0604020202020204" pitchFamily="34" charset="0"/>
                <a:cs typeface="Arial" panose="020B0604020202020204" pitchFamily="34" charset="0"/>
              </a:defRPr>
            </a:lvl3pPr>
            <a:lvl4pPr>
              <a:buClr>
                <a:srgbClr val="3C2B7C"/>
              </a:buClr>
              <a:defRPr sz="1050" b="0" i="0">
                <a:latin typeface="Arial" panose="020B0604020202020204" pitchFamily="34" charset="0"/>
                <a:cs typeface="Arial" panose="020B0604020202020204" pitchFamily="34" charset="0"/>
              </a:defRPr>
            </a:lvl4pPr>
            <a:lvl5pPr>
              <a:buClr>
                <a:srgbClr val="3C2B7C"/>
              </a:buClr>
              <a:defRPr sz="1050" b="0" i="0">
                <a:latin typeface="Arial" panose="020B0604020202020204" pitchFamily="34" charset="0"/>
                <a:cs typeface="Arial" panose="020B0604020202020204" pitchFamily="34" charset="0"/>
              </a:defRPr>
            </a:lvl5pPr>
          </a:lstStyle>
          <a:p>
            <a:pPr lvl="0" rtl="0"/>
            <a:r>
              <a:rPr lang="sv"/>
              <a:t>Click to add text</a:t>
            </a:r>
          </a:p>
        </p:txBody>
      </p:sp>
      <p:sp>
        <p:nvSpPr>
          <p:cNvPr id="2" name="TextBox 1">
            <a:extLst>
              <a:ext uri="{FF2B5EF4-FFF2-40B4-BE49-F238E27FC236}">
                <a16:creationId xmlns:a16="http://schemas.microsoft.com/office/drawing/2014/main" id="{58B0C437-2B09-A68F-0773-21F9212077D7}"/>
              </a:ext>
            </a:extLst>
          </p:cNvPr>
          <p:cNvSpPr txBox="1"/>
          <p:nvPr userDrawn="1"/>
        </p:nvSpPr>
        <p:spPr>
          <a:xfrm>
            <a:off x="261932" y="4726256"/>
            <a:ext cx="4184941" cy="230832"/>
          </a:xfrm>
          <a:prstGeom prst="rect">
            <a:avLst/>
          </a:prstGeom>
          <a:noFill/>
        </p:spPr>
        <p:txBody>
          <a:bodyPr wrap="square" rtlCol="0">
            <a:spAutoFit/>
          </a:bodyPr>
          <a:lstStyle/>
          <a:p>
            <a:pPr rtl="0"/>
            <a:r>
              <a:rPr lang="sv" sz="900" b="0" i="0">
                <a:solidFill>
                  <a:schemeClr val="tx1"/>
                </a:solidFill>
                <a:latin typeface="Arial" panose="020B0604020202020204" pitchFamily="34" charset="0"/>
                <a:cs typeface="Arial" panose="020B0604020202020204" pitchFamily="34" charset="0"/>
              </a:rPr>
              <a:t>Varsinais-Suomen hyvinvointialue • Egentliga Finlands välfärdsområde</a:t>
            </a:r>
            <a:endParaRPr lang="en-FI" sz="900" b="0" i="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606729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456EE12E-333A-1408-1758-B01EEA06A50A}"/>
              </a:ext>
            </a:extLst>
          </p:cNvPr>
          <p:cNvSpPr>
            <a:spLocks noGrp="1"/>
          </p:cNvSpPr>
          <p:nvPr>
            <p:ph type="ctrTitle"/>
          </p:nvPr>
        </p:nvSpPr>
        <p:spPr>
          <a:xfrm>
            <a:off x="288755" y="344411"/>
            <a:ext cx="8601075" cy="812067"/>
          </a:xfrm>
        </p:spPr>
        <p:txBody>
          <a:bodyPr rtlCol="0" anchor="ctr">
            <a:noAutofit/>
          </a:bodyPr>
          <a:lstStyle>
            <a:lvl1pPr algn="l">
              <a:lnSpc>
                <a:spcPct val="100000"/>
              </a:lnSpc>
              <a:defRPr sz="2400" b="1" i="0">
                <a:solidFill>
                  <a:srgbClr val="3C2B7C"/>
                </a:solidFill>
                <a:latin typeface="Arial" panose="020B0604020202020204" pitchFamily="34" charset="0"/>
                <a:cs typeface="Arial" panose="020B0604020202020204" pitchFamily="34" charset="0"/>
              </a:defRPr>
            </a:lvl1pPr>
          </a:lstStyle>
          <a:p>
            <a:pPr rtl="0"/>
            <a:r>
              <a:rPr lang="sv"/>
              <a:t>Click to edit Master title style</a:t>
            </a:r>
            <a:endParaRPr lang="en-FI"/>
          </a:p>
        </p:txBody>
      </p:sp>
      <p:pic>
        <p:nvPicPr>
          <p:cNvPr id="6" name="Picture 5" descr="Varha logo">
            <a:extLst>
              <a:ext uri="{FF2B5EF4-FFF2-40B4-BE49-F238E27FC236}">
                <a16:creationId xmlns:a16="http://schemas.microsoft.com/office/drawing/2014/main" id="{7E6651AA-666B-8440-4B97-317739951C85}"/>
              </a:ext>
            </a:extLst>
          </p:cNvPr>
          <p:cNvPicPr>
            <a:picLocks noChangeAspect="1"/>
          </p:cNvPicPr>
          <p:nvPr userDrawn="1"/>
        </p:nvPicPr>
        <p:blipFill>
          <a:blip r:embed="rId2"/>
          <a:stretch>
            <a:fillRect/>
          </a:stretch>
        </p:blipFill>
        <p:spPr>
          <a:xfrm>
            <a:off x="8219516" y="4701864"/>
            <a:ext cx="736793" cy="292032"/>
          </a:xfrm>
          <a:prstGeom prst="rect">
            <a:avLst/>
          </a:prstGeom>
        </p:spPr>
      </p:pic>
      <p:sp>
        <p:nvSpPr>
          <p:cNvPr id="3" name="Text Placeholder 3">
            <a:extLst>
              <a:ext uri="{FF2B5EF4-FFF2-40B4-BE49-F238E27FC236}">
                <a16:creationId xmlns:a16="http://schemas.microsoft.com/office/drawing/2014/main" id="{A83E7AB3-CAA3-1A7D-4864-370F10054644}"/>
              </a:ext>
            </a:extLst>
          </p:cNvPr>
          <p:cNvSpPr>
            <a:spLocks noGrp="1"/>
          </p:cNvSpPr>
          <p:nvPr>
            <p:ph type="body" sz="quarter" idx="14" hasCustomPrompt="1"/>
          </p:nvPr>
        </p:nvSpPr>
        <p:spPr>
          <a:xfrm>
            <a:off x="288754" y="1368001"/>
            <a:ext cx="8609713" cy="3209925"/>
          </a:xfrm>
        </p:spPr>
        <p:txBody>
          <a:bodyPr rtlCol="0">
            <a:normAutofit/>
          </a:bodyPr>
          <a:lstStyle>
            <a:lvl1pPr>
              <a:buClr>
                <a:schemeClr val="bg2"/>
              </a:buClr>
              <a:defRPr sz="2000" b="0" i="0">
                <a:latin typeface="Arial" panose="020B0604020202020204" pitchFamily="34" charset="0"/>
                <a:cs typeface="Arial" panose="020B0604020202020204" pitchFamily="34" charset="0"/>
              </a:defRPr>
            </a:lvl1pPr>
            <a:lvl2pPr>
              <a:buClr>
                <a:srgbClr val="3C2B7C"/>
              </a:buClr>
              <a:defRPr sz="1200" b="0" i="0">
                <a:latin typeface="Arial" panose="020B0604020202020204" pitchFamily="34" charset="0"/>
                <a:cs typeface="Arial" panose="020B0604020202020204" pitchFamily="34" charset="0"/>
              </a:defRPr>
            </a:lvl2pPr>
            <a:lvl3pPr>
              <a:buClr>
                <a:srgbClr val="3C2B7C"/>
              </a:buClr>
              <a:defRPr sz="1100" b="0" i="0">
                <a:latin typeface="Arial" panose="020B0604020202020204" pitchFamily="34" charset="0"/>
                <a:cs typeface="Arial" panose="020B0604020202020204" pitchFamily="34" charset="0"/>
              </a:defRPr>
            </a:lvl3pPr>
            <a:lvl4pPr>
              <a:buClr>
                <a:srgbClr val="3C2B7C"/>
              </a:buClr>
              <a:defRPr sz="1050" b="0" i="0">
                <a:latin typeface="Arial" panose="020B0604020202020204" pitchFamily="34" charset="0"/>
                <a:cs typeface="Arial" panose="020B0604020202020204" pitchFamily="34" charset="0"/>
              </a:defRPr>
            </a:lvl4pPr>
            <a:lvl5pPr>
              <a:buClr>
                <a:srgbClr val="3C2B7C"/>
              </a:buClr>
              <a:defRPr sz="1050" b="0" i="0">
                <a:latin typeface="Arial" panose="020B0604020202020204" pitchFamily="34" charset="0"/>
                <a:cs typeface="Arial" panose="020B0604020202020204" pitchFamily="34" charset="0"/>
              </a:defRPr>
            </a:lvl5pPr>
          </a:lstStyle>
          <a:p>
            <a:pPr lvl="0" rtl="0"/>
            <a:r>
              <a:rPr lang="sv"/>
              <a:t>Click to add text</a:t>
            </a:r>
          </a:p>
        </p:txBody>
      </p:sp>
      <p:sp>
        <p:nvSpPr>
          <p:cNvPr id="2" name="TextBox 1">
            <a:extLst>
              <a:ext uri="{FF2B5EF4-FFF2-40B4-BE49-F238E27FC236}">
                <a16:creationId xmlns:a16="http://schemas.microsoft.com/office/drawing/2014/main" id="{58B0C437-2B09-A68F-0773-21F9212077D7}"/>
              </a:ext>
            </a:extLst>
          </p:cNvPr>
          <p:cNvSpPr txBox="1"/>
          <p:nvPr userDrawn="1"/>
        </p:nvSpPr>
        <p:spPr>
          <a:xfrm>
            <a:off x="261932" y="4726256"/>
            <a:ext cx="4184941" cy="230832"/>
          </a:xfrm>
          <a:prstGeom prst="rect">
            <a:avLst/>
          </a:prstGeom>
          <a:noFill/>
        </p:spPr>
        <p:txBody>
          <a:bodyPr wrap="square" rtlCol="0">
            <a:spAutoFit/>
          </a:bodyPr>
          <a:lstStyle/>
          <a:p>
            <a:pPr rtl="0"/>
            <a:r>
              <a:rPr lang="sv" sz="900" b="0" i="0">
                <a:solidFill>
                  <a:schemeClr val="tx1"/>
                </a:solidFill>
                <a:latin typeface="Arial" panose="020B0604020202020204" pitchFamily="34" charset="0"/>
                <a:cs typeface="Arial" panose="020B0604020202020204" pitchFamily="34" charset="0"/>
              </a:rPr>
              <a:t>Varsinais-Suomen hyvinvointialue • Egentliga Finlands välfärdsområde</a:t>
            </a:r>
            <a:endParaRPr lang="en-FI" sz="900" b="0" i="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129893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2_Two Content">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456EE12E-333A-1408-1758-B01EEA06A50A}"/>
              </a:ext>
            </a:extLst>
          </p:cNvPr>
          <p:cNvSpPr>
            <a:spLocks noGrp="1"/>
          </p:cNvSpPr>
          <p:nvPr>
            <p:ph type="ctrTitle"/>
          </p:nvPr>
        </p:nvSpPr>
        <p:spPr>
          <a:xfrm>
            <a:off x="288757" y="344411"/>
            <a:ext cx="4756657" cy="812067"/>
          </a:xfrm>
        </p:spPr>
        <p:txBody>
          <a:bodyPr rtlCol="0" anchor="ctr">
            <a:noAutofit/>
          </a:bodyPr>
          <a:lstStyle>
            <a:lvl1pPr algn="l">
              <a:lnSpc>
                <a:spcPct val="100000"/>
              </a:lnSpc>
              <a:defRPr sz="2400" b="1" i="0">
                <a:solidFill>
                  <a:srgbClr val="3C2B7C"/>
                </a:solidFill>
                <a:latin typeface="Arial" panose="020B0604020202020204" pitchFamily="34" charset="0"/>
                <a:cs typeface="Arial" panose="020B0604020202020204" pitchFamily="34" charset="0"/>
              </a:defRPr>
            </a:lvl1pPr>
          </a:lstStyle>
          <a:p>
            <a:pPr rtl="0"/>
            <a:r>
              <a:rPr lang="sv"/>
              <a:t>Click to edit Master title style</a:t>
            </a:r>
            <a:endParaRPr lang="en-FI"/>
          </a:p>
        </p:txBody>
      </p:sp>
      <p:pic>
        <p:nvPicPr>
          <p:cNvPr id="3" name="Picture 2" descr="Varha logo">
            <a:extLst>
              <a:ext uri="{FF2B5EF4-FFF2-40B4-BE49-F238E27FC236}">
                <a16:creationId xmlns:a16="http://schemas.microsoft.com/office/drawing/2014/main" id="{BB9844DF-4DE9-4398-EED5-8D18A438BFFF}"/>
              </a:ext>
            </a:extLst>
          </p:cNvPr>
          <p:cNvPicPr>
            <a:picLocks noChangeAspect="1"/>
          </p:cNvPicPr>
          <p:nvPr userDrawn="1"/>
        </p:nvPicPr>
        <p:blipFill>
          <a:blip r:embed="rId2"/>
          <a:stretch>
            <a:fillRect/>
          </a:stretch>
        </p:blipFill>
        <p:spPr>
          <a:xfrm>
            <a:off x="8219516" y="4701864"/>
            <a:ext cx="736793" cy="292032"/>
          </a:xfrm>
          <a:prstGeom prst="rect">
            <a:avLst/>
          </a:prstGeom>
        </p:spPr>
      </p:pic>
      <p:sp>
        <p:nvSpPr>
          <p:cNvPr id="2" name="Text Placeholder 3">
            <a:extLst>
              <a:ext uri="{FF2B5EF4-FFF2-40B4-BE49-F238E27FC236}">
                <a16:creationId xmlns:a16="http://schemas.microsoft.com/office/drawing/2014/main" id="{E9C31137-8D34-71B8-191D-EA0486427E7B}"/>
              </a:ext>
            </a:extLst>
          </p:cNvPr>
          <p:cNvSpPr>
            <a:spLocks noGrp="1"/>
          </p:cNvSpPr>
          <p:nvPr>
            <p:ph type="body" sz="quarter" idx="15" hasCustomPrompt="1"/>
          </p:nvPr>
        </p:nvSpPr>
        <p:spPr>
          <a:xfrm>
            <a:off x="288754" y="1368001"/>
            <a:ext cx="4756657" cy="3162725"/>
          </a:xfrm>
        </p:spPr>
        <p:txBody>
          <a:bodyPr rtlCol="0">
            <a:normAutofit/>
          </a:bodyPr>
          <a:lstStyle>
            <a:lvl1pPr>
              <a:buClr>
                <a:schemeClr val="bg2"/>
              </a:buClr>
              <a:defRPr sz="2000" b="0" i="0">
                <a:latin typeface="Arial" panose="020B0604020202020204" pitchFamily="34" charset="0"/>
                <a:cs typeface="Arial" panose="020B0604020202020204" pitchFamily="34" charset="0"/>
              </a:defRPr>
            </a:lvl1pPr>
            <a:lvl2pPr>
              <a:buClr>
                <a:srgbClr val="3C2B7C"/>
              </a:buClr>
              <a:defRPr sz="1200" b="0" i="0">
                <a:latin typeface="Arial" panose="020B0604020202020204" pitchFamily="34" charset="0"/>
                <a:cs typeface="Arial" panose="020B0604020202020204" pitchFamily="34" charset="0"/>
              </a:defRPr>
            </a:lvl2pPr>
            <a:lvl3pPr>
              <a:buClr>
                <a:srgbClr val="3C2B7C"/>
              </a:buClr>
              <a:defRPr sz="1100" b="0" i="0">
                <a:latin typeface="Arial" panose="020B0604020202020204" pitchFamily="34" charset="0"/>
                <a:cs typeface="Arial" panose="020B0604020202020204" pitchFamily="34" charset="0"/>
              </a:defRPr>
            </a:lvl3pPr>
            <a:lvl4pPr>
              <a:buClr>
                <a:srgbClr val="3C2B7C"/>
              </a:buClr>
              <a:defRPr sz="1050" b="0" i="0">
                <a:latin typeface="Arial" panose="020B0604020202020204" pitchFamily="34" charset="0"/>
                <a:cs typeface="Arial" panose="020B0604020202020204" pitchFamily="34" charset="0"/>
              </a:defRPr>
            </a:lvl4pPr>
            <a:lvl5pPr>
              <a:buClr>
                <a:srgbClr val="3C2B7C"/>
              </a:buClr>
              <a:defRPr sz="1050" b="0" i="0">
                <a:latin typeface="Arial" panose="020B0604020202020204" pitchFamily="34" charset="0"/>
                <a:cs typeface="Arial" panose="020B0604020202020204" pitchFamily="34" charset="0"/>
              </a:defRPr>
            </a:lvl5pPr>
          </a:lstStyle>
          <a:p>
            <a:pPr lvl="0" rtl="0"/>
            <a:r>
              <a:rPr lang="sv"/>
              <a:t>Click to add text</a:t>
            </a:r>
          </a:p>
        </p:txBody>
      </p:sp>
      <p:sp>
        <p:nvSpPr>
          <p:cNvPr id="11" name="Content Placeholder 10">
            <a:extLst>
              <a:ext uri="{FF2B5EF4-FFF2-40B4-BE49-F238E27FC236}">
                <a16:creationId xmlns:a16="http://schemas.microsoft.com/office/drawing/2014/main" id="{7D30AA9E-E208-1E18-A27C-A646855BE711}"/>
              </a:ext>
            </a:extLst>
          </p:cNvPr>
          <p:cNvSpPr>
            <a:spLocks noGrp="1"/>
          </p:cNvSpPr>
          <p:nvPr>
            <p:ph sz="quarter" idx="17" hasCustomPrompt="1"/>
          </p:nvPr>
        </p:nvSpPr>
        <p:spPr>
          <a:xfrm>
            <a:off x="5289550" y="-1"/>
            <a:ext cx="3854450" cy="4530726"/>
          </a:xfrm>
        </p:spPr>
        <p:txBody>
          <a:bodyPr rtlCol="0" anchor="ctr"/>
          <a:lstStyle>
            <a:lvl1pPr marL="0" indent="0" algn="ctr">
              <a:buNone/>
              <a:defRPr b="0" i="0">
                <a:solidFill>
                  <a:schemeClr val="tx1"/>
                </a:solidFill>
                <a:latin typeface="Arial" panose="020B0604020202020204" pitchFamily="34" charset="0"/>
                <a:cs typeface="Arial" panose="020B0604020202020204" pitchFamily="34" charset="0"/>
              </a:defRPr>
            </a:lvl1pPr>
          </a:lstStyle>
          <a:p>
            <a:pPr lvl="0" rtl="0"/>
            <a:r>
              <a:rPr lang="sv"/>
              <a:t>Kuva, taulukko tai muu elementti</a:t>
            </a:r>
            <a:endParaRPr lang="en-GB"/>
          </a:p>
        </p:txBody>
      </p:sp>
      <p:sp>
        <p:nvSpPr>
          <p:cNvPr id="5" name="TextBox 4">
            <a:extLst>
              <a:ext uri="{FF2B5EF4-FFF2-40B4-BE49-F238E27FC236}">
                <a16:creationId xmlns:a16="http://schemas.microsoft.com/office/drawing/2014/main" id="{462A39A6-E8F5-4190-1EE9-48EF72F4EDC0}"/>
              </a:ext>
            </a:extLst>
          </p:cNvPr>
          <p:cNvSpPr txBox="1"/>
          <p:nvPr userDrawn="1"/>
        </p:nvSpPr>
        <p:spPr>
          <a:xfrm>
            <a:off x="261932" y="4726256"/>
            <a:ext cx="4184941" cy="230832"/>
          </a:xfrm>
          <a:prstGeom prst="rect">
            <a:avLst/>
          </a:prstGeom>
          <a:noFill/>
        </p:spPr>
        <p:txBody>
          <a:bodyPr wrap="square" rtlCol="0">
            <a:spAutoFit/>
          </a:bodyPr>
          <a:lstStyle/>
          <a:p>
            <a:pPr rtl="0"/>
            <a:r>
              <a:rPr lang="sv" sz="900" b="0" i="0">
                <a:solidFill>
                  <a:schemeClr val="tx1"/>
                </a:solidFill>
                <a:latin typeface="Arial" panose="020B0604020202020204" pitchFamily="34" charset="0"/>
                <a:cs typeface="Arial" panose="020B0604020202020204" pitchFamily="34" charset="0"/>
              </a:rPr>
              <a:t>Varsinais-Suomen hyvinvointialue • Egentliga Finlands välfärdsområde</a:t>
            </a:r>
            <a:endParaRPr lang="en-FI" sz="900" b="0" i="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3447020"/>
      </p:ext>
    </p:extLst>
  </p:cSld>
  <p:clrMapOvr>
    <a:masterClrMapping/>
  </p:clrMapOvr>
  <p:hf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3_Two Content">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456EE12E-333A-1408-1758-B01EEA06A50A}"/>
              </a:ext>
            </a:extLst>
          </p:cNvPr>
          <p:cNvSpPr>
            <a:spLocks noGrp="1"/>
          </p:cNvSpPr>
          <p:nvPr>
            <p:ph type="ctrTitle"/>
          </p:nvPr>
        </p:nvSpPr>
        <p:spPr>
          <a:xfrm>
            <a:off x="288755" y="344411"/>
            <a:ext cx="8601075" cy="812067"/>
          </a:xfrm>
        </p:spPr>
        <p:txBody>
          <a:bodyPr rtlCol="0" anchor="ctr">
            <a:noAutofit/>
          </a:bodyPr>
          <a:lstStyle>
            <a:lvl1pPr algn="l">
              <a:lnSpc>
                <a:spcPct val="100000"/>
              </a:lnSpc>
              <a:defRPr sz="2400" b="1" i="0">
                <a:solidFill>
                  <a:srgbClr val="3C2B7C"/>
                </a:solidFill>
                <a:latin typeface="Arial" panose="020B0604020202020204" pitchFamily="34" charset="0"/>
                <a:cs typeface="Arial" panose="020B0604020202020204" pitchFamily="34" charset="0"/>
              </a:defRPr>
            </a:lvl1pPr>
          </a:lstStyle>
          <a:p>
            <a:pPr rtl="0"/>
            <a:r>
              <a:rPr lang="sv"/>
              <a:t>Click to edit Master title style</a:t>
            </a:r>
            <a:endParaRPr lang="en-FI"/>
          </a:p>
        </p:txBody>
      </p:sp>
      <p:pic>
        <p:nvPicPr>
          <p:cNvPr id="6" name="Picture 5" descr="Varha logo">
            <a:extLst>
              <a:ext uri="{FF2B5EF4-FFF2-40B4-BE49-F238E27FC236}">
                <a16:creationId xmlns:a16="http://schemas.microsoft.com/office/drawing/2014/main" id="{7E6651AA-666B-8440-4B97-317739951C85}"/>
              </a:ext>
            </a:extLst>
          </p:cNvPr>
          <p:cNvPicPr>
            <a:picLocks noChangeAspect="1"/>
          </p:cNvPicPr>
          <p:nvPr userDrawn="1"/>
        </p:nvPicPr>
        <p:blipFill>
          <a:blip r:embed="rId2"/>
          <a:stretch>
            <a:fillRect/>
          </a:stretch>
        </p:blipFill>
        <p:spPr>
          <a:xfrm>
            <a:off x="8219516" y="4701864"/>
            <a:ext cx="736793" cy="292032"/>
          </a:xfrm>
          <a:prstGeom prst="rect">
            <a:avLst/>
          </a:prstGeom>
        </p:spPr>
      </p:pic>
      <p:sp>
        <p:nvSpPr>
          <p:cNvPr id="2" name="Text Placeholder 4">
            <a:extLst>
              <a:ext uri="{FF2B5EF4-FFF2-40B4-BE49-F238E27FC236}">
                <a16:creationId xmlns:a16="http://schemas.microsoft.com/office/drawing/2014/main" id="{2D502719-5FAF-7F13-0BB7-A332466DB372}"/>
              </a:ext>
            </a:extLst>
          </p:cNvPr>
          <p:cNvSpPr>
            <a:spLocks noGrp="1"/>
          </p:cNvSpPr>
          <p:nvPr>
            <p:ph type="body" sz="quarter" idx="12" hasCustomPrompt="1"/>
          </p:nvPr>
        </p:nvSpPr>
        <p:spPr>
          <a:xfrm>
            <a:off x="4704889" y="1371599"/>
            <a:ext cx="4184942" cy="3119967"/>
          </a:xfrm>
        </p:spPr>
        <p:txBody>
          <a:bodyPr rtlCol="0">
            <a:normAutofit/>
          </a:bodyPr>
          <a:lstStyle>
            <a:lvl1pPr marL="0" indent="0">
              <a:buClr>
                <a:schemeClr val="bg2"/>
              </a:buClr>
              <a:buNone/>
              <a:defRPr sz="2000" b="0" i="0">
                <a:solidFill>
                  <a:schemeClr val="tx1"/>
                </a:solidFill>
                <a:latin typeface="Arial" panose="020B0604020202020204" pitchFamily="34" charset="0"/>
                <a:cs typeface="Arial" panose="020B0604020202020204" pitchFamily="34" charset="0"/>
              </a:defRPr>
            </a:lvl1pPr>
            <a:lvl2pPr>
              <a:buClr>
                <a:srgbClr val="3C2B7C"/>
              </a:buClr>
              <a:defRPr b="0" i="0">
                <a:latin typeface="Arial" panose="020B0604020202020204" pitchFamily="34" charset="0"/>
                <a:cs typeface="Arial" panose="020B0604020202020204" pitchFamily="34" charset="0"/>
              </a:defRPr>
            </a:lvl2pPr>
            <a:lvl3pPr>
              <a:buClr>
                <a:srgbClr val="3C2B7C"/>
              </a:buClr>
              <a:defRPr b="0" i="0">
                <a:latin typeface="Arial" panose="020B0604020202020204" pitchFamily="34" charset="0"/>
                <a:cs typeface="Arial" panose="020B0604020202020204" pitchFamily="34" charset="0"/>
              </a:defRPr>
            </a:lvl3pPr>
            <a:lvl4pPr>
              <a:buClr>
                <a:srgbClr val="3C2B7C"/>
              </a:buClr>
              <a:defRPr b="0" i="0">
                <a:latin typeface="Arial" panose="020B0604020202020204" pitchFamily="34" charset="0"/>
                <a:cs typeface="Arial" panose="020B0604020202020204" pitchFamily="34" charset="0"/>
              </a:defRPr>
            </a:lvl4pPr>
            <a:lvl5pPr>
              <a:buClr>
                <a:srgbClr val="3C2B7C"/>
              </a:buClr>
              <a:defRPr b="0" i="0">
                <a:latin typeface="Arial" panose="020B0604020202020204" pitchFamily="34" charset="0"/>
                <a:cs typeface="Arial" panose="020B0604020202020204" pitchFamily="34" charset="0"/>
              </a:defRPr>
            </a:lvl5pPr>
          </a:lstStyle>
          <a:p>
            <a:pPr lvl="0" rtl="0"/>
            <a:r>
              <a:rPr lang="sv"/>
              <a:t>Click to add text</a:t>
            </a:r>
          </a:p>
        </p:txBody>
      </p:sp>
      <p:sp>
        <p:nvSpPr>
          <p:cNvPr id="3" name="Text Placeholder 4">
            <a:extLst>
              <a:ext uri="{FF2B5EF4-FFF2-40B4-BE49-F238E27FC236}">
                <a16:creationId xmlns:a16="http://schemas.microsoft.com/office/drawing/2014/main" id="{F7A404EF-7A29-4A24-84C6-C658C872A844}"/>
              </a:ext>
            </a:extLst>
          </p:cNvPr>
          <p:cNvSpPr>
            <a:spLocks noGrp="1"/>
          </p:cNvSpPr>
          <p:nvPr>
            <p:ph type="body" sz="quarter" idx="13" hasCustomPrompt="1"/>
          </p:nvPr>
        </p:nvSpPr>
        <p:spPr>
          <a:xfrm>
            <a:off x="288756" y="1371599"/>
            <a:ext cx="4184942" cy="3119967"/>
          </a:xfrm>
        </p:spPr>
        <p:txBody>
          <a:bodyPr rtlCol="0">
            <a:normAutofit/>
          </a:bodyPr>
          <a:lstStyle>
            <a:lvl1pPr marL="0" indent="0">
              <a:buClr>
                <a:schemeClr val="bg2"/>
              </a:buClr>
              <a:buNone/>
              <a:defRPr sz="2000" b="0" i="0">
                <a:solidFill>
                  <a:schemeClr val="tx1"/>
                </a:solidFill>
                <a:latin typeface="Arial" panose="020B0604020202020204" pitchFamily="34" charset="0"/>
                <a:cs typeface="Arial" panose="020B0604020202020204" pitchFamily="34" charset="0"/>
              </a:defRPr>
            </a:lvl1pPr>
            <a:lvl2pPr>
              <a:buClr>
                <a:srgbClr val="3C2B7C"/>
              </a:buClr>
              <a:defRPr b="0" i="0">
                <a:latin typeface="Arial" panose="020B0604020202020204" pitchFamily="34" charset="0"/>
                <a:cs typeface="Arial" panose="020B0604020202020204" pitchFamily="34" charset="0"/>
              </a:defRPr>
            </a:lvl2pPr>
            <a:lvl3pPr>
              <a:buClr>
                <a:srgbClr val="3C2B7C"/>
              </a:buClr>
              <a:defRPr b="0" i="0">
                <a:latin typeface="Arial" panose="020B0604020202020204" pitchFamily="34" charset="0"/>
                <a:cs typeface="Arial" panose="020B0604020202020204" pitchFamily="34" charset="0"/>
              </a:defRPr>
            </a:lvl3pPr>
            <a:lvl4pPr>
              <a:buClr>
                <a:srgbClr val="3C2B7C"/>
              </a:buClr>
              <a:defRPr b="0" i="0">
                <a:latin typeface="Arial" panose="020B0604020202020204" pitchFamily="34" charset="0"/>
                <a:cs typeface="Arial" panose="020B0604020202020204" pitchFamily="34" charset="0"/>
              </a:defRPr>
            </a:lvl4pPr>
            <a:lvl5pPr>
              <a:buClr>
                <a:srgbClr val="3C2B7C"/>
              </a:buClr>
              <a:defRPr b="0" i="0">
                <a:latin typeface="Arial" panose="020B0604020202020204" pitchFamily="34" charset="0"/>
                <a:cs typeface="Arial" panose="020B0604020202020204" pitchFamily="34" charset="0"/>
              </a:defRPr>
            </a:lvl5pPr>
          </a:lstStyle>
          <a:p>
            <a:pPr lvl="0" rtl="0"/>
            <a:r>
              <a:rPr lang="sv"/>
              <a:t>Click to add text</a:t>
            </a:r>
          </a:p>
        </p:txBody>
      </p:sp>
      <p:sp>
        <p:nvSpPr>
          <p:cNvPr id="4" name="TextBox 3">
            <a:extLst>
              <a:ext uri="{FF2B5EF4-FFF2-40B4-BE49-F238E27FC236}">
                <a16:creationId xmlns:a16="http://schemas.microsoft.com/office/drawing/2014/main" id="{CB64B76B-6347-F6B9-B4FD-6A7AC5DAA95F}"/>
              </a:ext>
            </a:extLst>
          </p:cNvPr>
          <p:cNvSpPr txBox="1"/>
          <p:nvPr userDrawn="1"/>
        </p:nvSpPr>
        <p:spPr>
          <a:xfrm>
            <a:off x="261932" y="4726256"/>
            <a:ext cx="4184941" cy="230832"/>
          </a:xfrm>
          <a:prstGeom prst="rect">
            <a:avLst/>
          </a:prstGeom>
          <a:noFill/>
        </p:spPr>
        <p:txBody>
          <a:bodyPr wrap="square" rtlCol="0">
            <a:spAutoFit/>
          </a:bodyPr>
          <a:lstStyle/>
          <a:p>
            <a:pPr rtl="0"/>
            <a:r>
              <a:rPr lang="sv" sz="900" b="0" i="0">
                <a:solidFill>
                  <a:schemeClr val="tx1"/>
                </a:solidFill>
                <a:latin typeface="Arial" panose="020B0604020202020204" pitchFamily="34" charset="0"/>
                <a:cs typeface="Arial" panose="020B0604020202020204" pitchFamily="34" charset="0"/>
              </a:rPr>
              <a:t>Varsinais-Suomen hyvinvointialue • Egentliga Finlands välfärdsområde</a:t>
            </a:r>
            <a:endParaRPr lang="en-FI" sz="900" b="0" i="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60415897"/>
      </p:ext>
    </p:extLst>
  </p:cSld>
  <p:clrMapOvr>
    <a:masterClrMapping/>
  </p:clrMapOvr>
  <p:hf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Kaksi sisältökohdetta">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456EE12E-333A-1408-1758-B01EEA06A50A}"/>
              </a:ext>
            </a:extLst>
          </p:cNvPr>
          <p:cNvSpPr>
            <a:spLocks noGrp="1"/>
          </p:cNvSpPr>
          <p:nvPr>
            <p:ph type="ctrTitle"/>
          </p:nvPr>
        </p:nvSpPr>
        <p:spPr>
          <a:xfrm>
            <a:off x="288755" y="344411"/>
            <a:ext cx="8601075" cy="812067"/>
          </a:xfrm>
        </p:spPr>
        <p:txBody>
          <a:bodyPr rtlCol="0" anchor="ctr">
            <a:noAutofit/>
          </a:bodyPr>
          <a:lstStyle>
            <a:lvl1pPr algn="l">
              <a:lnSpc>
                <a:spcPct val="100000"/>
              </a:lnSpc>
              <a:defRPr sz="2400" b="1" i="0">
                <a:solidFill>
                  <a:srgbClr val="3C2B7C"/>
                </a:solidFill>
                <a:latin typeface="Arial" panose="020B0604020202020204" pitchFamily="34" charset="0"/>
                <a:cs typeface="Arial" panose="020B0604020202020204" pitchFamily="34" charset="0"/>
              </a:defRPr>
            </a:lvl1pPr>
          </a:lstStyle>
          <a:p>
            <a:pPr rtl="0"/>
            <a:r>
              <a:rPr lang="sv"/>
              <a:t>Muokkaa perustyyl. napsautt.</a:t>
            </a:r>
            <a:endParaRPr lang="en-FI"/>
          </a:p>
        </p:txBody>
      </p:sp>
      <p:pic>
        <p:nvPicPr>
          <p:cNvPr id="6" name="Picture 5" descr="Varha logo">
            <a:extLst>
              <a:ext uri="{FF2B5EF4-FFF2-40B4-BE49-F238E27FC236}">
                <a16:creationId xmlns:a16="http://schemas.microsoft.com/office/drawing/2014/main" id="{7E6651AA-666B-8440-4B97-317739951C85}"/>
              </a:ext>
            </a:extLst>
          </p:cNvPr>
          <p:cNvPicPr>
            <a:picLocks noChangeAspect="1"/>
          </p:cNvPicPr>
          <p:nvPr userDrawn="1"/>
        </p:nvPicPr>
        <p:blipFill>
          <a:blip r:embed="rId2"/>
          <a:stretch>
            <a:fillRect/>
          </a:stretch>
        </p:blipFill>
        <p:spPr>
          <a:xfrm>
            <a:off x="8219517" y="4701864"/>
            <a:ext cx="736793" cy="292032"/>
          </a:xfrm>
          <a:prstGeom prst="rect">
            <a:avLst/>
          </a:prstGeom>
        </p:spPr>
      </p:pic>
      <p:sp>
        <p:nvSpPr>
          <p:cNvPr id="3" name="Text Placeholder 3">
            <a:extLst>
              <a:ext uri="{FF2B5EF4-FFF2-40B4-BE49-F238E27FC236}">
                <a16:creationId xmlns:a16="http://schemas.microsoft.com/office/drawing/2014/main" id="{A83E7AB3-CAA3-1A7D-4864-370F10054644}"/>
              </a:ext>
            </a:extLst>
          </p:cNvPr>
          <p:cNvSpPr>
            <a:spLocks noGrp="1"/>
          </p:cNvSpPr>
          <p:nvPr>
            <p:ph type="body" sz="quarter" idx="14" hasCustomPrompt="1"/>
          </p:nvPr>
        </p:nvSpPr>
        <p:spPr>
          <a:xfrm>
            <a:off x="288755" y="1368002"/>
            <a:ext cx="8609713" cy="3209925"/>
          </a:xfrm>
        </p:spPr>
        <p:txBody>
          <a:bodyPr rtlCol="0">
            <a:normAutofit/>
          </a:bodyPr>
          <a:lstStyle>
            <a:lvl1pPr>
              <a:buClr>
                <a:schemeClr val="bg2"/>
              </a:buClr>
              <a:defRPr sz="2000" b="0" i="0">
                <a:latin typeface="Arial" panose="020B0604020202020204" pitchFamily="34" charset="0"/>
                <a:cs typeface="Arial" panose="020B0604020202020204" pitchFamily="34" charset="0"/>
              </a:defRPr>
            </a:lvl1pPr>
            <a:lvl2pPr>
              <a:buClr>
                <a:srgbClr val="3C2B7C"/>
              </a:buClr>
              <a:defRPr sz="1200" b="0" i="0">
                <a:latin typeface="Arial" panose="020B0604020202020204" pitchFamily="34" charset="0"/>
                <a:cs typeface="Arial" panose="020B0604020202020204" pitchFamily="34" charset="0"/>
              </a:defRPr>
            </a:lvl2pPr>
            <a:lvl3pPr>
              <a:buClr>
                <a:srgbClr val="3C2B7C"/>
              </a:buClr>
              <a:defRPr sz="1100" b="0" i="0">
                <a:latin typeface="Arial" panose="020B0604020202020204" pitchFamily="34" charset="0"/>
                <a:cs typeface="Arial" panose="020B0604020202020204" pitchFamily="34" charset="0"/>
              </a:defRPr>
            </a:lvl3pPr>
            <a:lvl4pPr>
              <a:buClr>
                <a:srgbClr val="3C2B7C"/>
              </a:buClr>
              <a:defRPr sz="1050" b="0" i="0">
                <a:latin typeface="Arial" panose="020B0604020202020204" pitchFamily="34" charset="0"/>
                <a:cs typeface="Arial" panose="020B0604020202020204" pitchFamily="34" charset="0"/>
              </a:defRPr>
            </a:lvl4pPr>
            <a:lvl5pPr>
              <a:buClr>
                <a:srgbClr val="3C2B7C"/>
              </a:buClr>
              <a:defRPr sz="1050" b="0" i="0">
                <a:latin typeface="Arial" panose="020B0604020202020204" pitchFamily="34" charset="0"/>
                <a:cs typeface="Arial" panose="020B0604020202020204" pitchFamily="34" charset="0"/>
              </a:defRPr>
            </a:lvl5pPr>
          </a:lstStyle>
          <a:p>
            <a:pPr lvl="0" rtl="0"/>
            <a:r>
              <a:rPr lang="sv"/>
              <a:t>Click to add text</a:t>
            </a:r>
          </a:p>
        </p:txBody>
      </p:sp>
      <p:sp>
        <p:nvSpPr>
          <p:cNvPr id="4" name="Text Placeholder 14">
            <a:extLst>
              <a:ext uri="{FF2B5EF4-FFF2-40B4-BE49-F238E27FC236}">
                <a16:creationId xmlns:a16="http://schemas.microsoft.com/office/drawing/2014/main" id="{BFD5E4A1-CFEF-2255-266A-61D69F92B3E4}"/>
              </a:ext>
            </a:extLst>
          </p:cNvPr>
          <p:cNvSpPr>
            <a:spLocks noGrp="1"/>
          </p:cNvSpPr>
          <p:nvPr>
            <p:ph type="body" sz="quarter" idx="10" hasCustomPrompt="1"/>
          </p:nvPr>
        </p:nvSpPr>
        <p:spPr>
          <a:xfrm>
            <a:off x="288758" y="4702243"/>
            <a:ext cx="4184941" cy="292032"/>
          </a:xfrm>
        </p:spPr>
        <p:txBody>
          <a:bodyPr rtlCol="0" anchor="ctr">
            <a:noAutofit/>
          </a:bodyPr>
          <a:lstStyle>
            <a:lvl1pPr marL="0" indent="0">
              <a:buNone/>
              <a:defRPr sz="900" b="0" i="0">
                <a:solidFill>
                  <a:schemeClr val="tx1"/>
                </a:solidFill>
                <a:latin typeface="Arial" panose="020B0604020202020204" pitchFamily="34" charset="0"/>
                <a:cs typeface="Arial" panose="020B0604020202020204" pitchFamily="34" charset="0"/>
              </a:defRPr>
            </a:lvl1pPr>
          </a:lstStyle>
          <a:p>
            <a:pPr rtl="0"/>
            <a:r>
              <a:rPr lang="sv"/>
              <a:t>Varsinais-Suomen hyvinvointialue • Egentliga Finlands välfärdsområde</a:t>
            </a:r>
            <a:endParaRPr lang="en-FI"/>
          </a:p>
        </p:txBody>
      </p:sp>
    </p:spTree>
    <p:extLst>
      <p:ext uri="{BB962C8B-B14F-4D97-AF65-F5344CB8AC3E}">
        <p14:creationId xmlns:p14="http://schemas.microsoft.com/office/powerpoint/2010/main" val="1180709160"/>
      </p:ext>
    </p:extLst>
  </p:cSld>
  <p:clrMapOvr>
    <a:masterClrMapping/>
  </p:clrMapOvr>
  <p:hf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_Kaksi sisältökohdetta">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456EE12E-333A-1408-1758-B01EEA06A50A}"/>
              </a:ext>
            </a:extLst>
          </p:cNvPr>
          <p:cNvSpPr>
            <a:spLocks noGrp="1"/>
          </p:cNvSpPr>
          <p:nvPr>
            <p:ph type="ctrTitle"/>
          </p:nvPr>
        </p:nvSpPr>
        <p:spPr>
          <a:xfrm>
            <a:off x="288755" y="344411"/>
            <a:ext cx="8601075" cy="812067"/>
          </a:xfrm>
        </p:spPr>
        <p:txBody>
          <a:bodyPr rtlCol="0" anchor="ctr">
            <a:noAutofit/>
          </a:bodyPr>
          <a:lstStyle>
            <a:lvl1pPr algn="l">
              <a:lnSpc>
                <a:spcPct val="100000"/>
              </a:lnSpc>
              <a:defRPr sz="2400" b="1" i="0">
                <a:solidFill>
                  <a:srgbClr val="3C2B7C"/>
                </a:solidFill>
                <a:latin typeface="Arial" panose="020B0604020202020204" pitchFamily="34" charset="0"/>
                <a:cs typeface="Arial" panose="020B0604020202020204" pitchFamily="34" charset="0"/>
              </a:defRPr>
            </a:lvl1pPr>
          </a:lstStyle>
          <a:p>
            <a:pPr rtl="0"/>
            <a:r>
              <a:rPr lang="sv"/>
              <a:t>Muokkaa perustyyl. napsautt.</a:t>
            </a:r>
            <a:endParaRPr lang="en-FI"/>
          </a:p>
        </p:txBody>
      </p:sp>
      <p:pic>
        <p:nvPicPr>
          <p:cNvPr id="6" name="Picture 5" descr="Varha logo">
            <a:extLst>
              <a:ext uri="{FF2B5EF4-FFF2-40B4-BE49-F238E27FC236}">
                <a16:creationId xmlns:a16="http://schemas.microsoft.com/office/drawing/2014/main" id="{7E6651AA-666B-8440-4B97-317739951C85}"/>
              </a:ext>
            </a:extLst>
          </p:cNvPr>
          <p:cNvPicPr>
            <a:picLocks noChangeAspect="1"/>
          </p:cNvPicPr>
          <p:nvPr userDrawn="1"/>
        </p:nvPicPr>
        <p:blipFill>
          <a:blip r:embed="rId2"/>
          <a:stretch>
            <a:fillRect/>
          </a:stretch>
        </p:blipFill>
        <p:spPr>
          <a:xfrm>
            <a:off x="8219517" y="4701864"/>
            <a:ext cx="736793" cy="292032"/>
          </a:xfrm>
          <a:prstGeom prst="rect">
            <a:avLst/>
          </a:prstGeom>
        </p:spPr>
      </p:pic>
      <p:sp>
        <p:nvSpPr>
          <p:cNvPr id="3" name="Text Placeholder 3">
            <a:extLst>
              <a:ext uri="{FF2B5EF4-FFF2-40B4-BE49-F238E27FC236}">
                <a16:creationId xmlns:a16="http://schemas.microsoft.com/office/drawing/2014/main" id="{A83E7AB3-CAA3-1A7D-4864-370F10054644}"/>
              </a:ext>
            </a:extLst>
          </p:cNvPr>
          <p:cNvSpPr>
            <a:spLocks noGrp="1"/>
          </p:cNvSpPr>
          <p:nvPr>
            <p:ph type="body" sz="quarter" idx="14" hasCustomPrompt="1"/>
          </p:nvPr>
        </p:nvSpPr>
        <p:spPr>
          <a:xfrm>
            <a:off x="288755" y="1368002"/>
            <a:ext cx="8609713" cy="3209925"/>
          </a:xfrm>
        </p:spPr>
        <p:txBody>
          <a:bodyPr rtlCol="0">
            <a:normAutofit/>
          </a:bodyPr>
          <a:lstStyle>
            <a:lvl1pPr>
              <a:buClr>
                <a:schemeClr val="bg2"/>
              </a:buClr>
              <a:defRPr sz="2000" b="0" i="0">
                <a:latin typeface="Arial" panose="020B0604020202020204" pitchFamily="34" charset="0"/>
                <a:cs typeface="Arial" panose="020B0604020202020204" pitchFamily="34" charset="0"/>
              </a:defRPr>
            </a:lvl1pPr>
            <a:lvl2pPr>
              <a:buClr>
                <a:srgbClr val="3C2B7C"/>
              </a:buClr>
              <a:defRPr sz="1200" b="0" i="0">
                <a:latin typeface="Arial" panose="020B0604020202020204" pitchFamily="34" charset="0"/>
                <a:cs typeface="Arial" panose="020B0604020202020204" pitchFamily="34" charset="0"/>
              </a:defRPr>
            </a:lvl2pPr>
            <a:lvl3pPr>
              <a:buClr>
                <a:srgbClr val="3C2B7C"/>
              </a:buClr>
              <a:defRPr sz="1100" b="0" i="0">
                <a:latin typeface="Arial" panose="020B0604020202020204" pitchFamily="34" charset="0"/>
                <a:cs typeface="Arial" panose="020B0604020202020204" pitchFamily="34" charset="0"/>
              </a:defRPr>
            </a:lvl3pPr>
            <a:lvl4pPr>
              <a:buClr>
                <a:srgbClr val="3C2B7C"/>
              </a:buClr>
              <a:defRPr sz="1050" b="0" i="0">
                <a:latin typeface="Arial" panose="020B0604020202020204" pitchFamily="34" charset="0"/>
                <a:cs typeface="Arial" panose="020B0604020202020204" pitchFamily="34" charset="0"/>
              </a:defRPr>
            </a:lvl4pPr>
            <a:lvl5pPr>
              <a:buClr>
                <a:srgbClr val="3C2B7C"/>
              </a:buClr>
              <a:defRPr sz="1050" b="0" i="0">
                <a:latin typeface="Arial" panose="020B0604020202020204" pitchFamily="34" charset="0"/>
                <a:cs typeface="Arial" panose="020B0604020202020204" pitchFamily="34" charset="0"/>
              </a:defRPr>
            </a:lvl5pPr>
          </a:lstStyle>
          <a:p>
            <a:pPr lvl="0" rtl="0"/>
            <a:r>
              <a:rPr lang="sv"/>
              <a:t>Click to add text</a:t>
            </a:r>
          </a:p>
        </p:txBody>
      </p:sp>
      <p:sp>
        <p:nvSpPr>
          <p:cNvPr id="4" name="Text Placeholder 14">
            <a:extLst>
              <a:ext uri="{FF2B5EF4-FFF2-40B4-BE49-F238E27FC236}">
                <a16:creationId xmlns:a16="http://schemas.microsoft.com/office/drawing/2014/main" id="{BFD5E4A1-CFEF-2255-266A-61D69F92B3E4}"/>
              </a:ext>
            </a:extLst>
          </p:cNvPr>
          <p:cNvSpPr>
            <a:spLocks noGrp="1"/>
          </p:cNvSpPr>
          <p:nvPr>
            <p:ph type="body" sz="quarter" idx="10" hasCustomPrompt="1"/>
          </p:nvPr>
        </p:nvSpPr>
        <p:spPr>
          <a:xfrm>
            <a:off x="288758" y="4702243"/>
            <a:ext cx="4184941" cy="292032"/>
          </a:xfrm>
        </p:spPr>
        <p:txBody>
          <a:bodyPr rtlCol="0" anchor="ctr">
            <a:noAutofit/>
          </a:bodyPr>
          <a:lstStyle>
            <a:lvl1pPr marL="0" indent="0">
              <a:buNone/>
              <a:defRPr sz="900" b="0" i="0">
                <a:solidFill>
                  <a:schemeClr val="tx1"/>
                </a:solidFill>
                <a:latin typeface="Arial" panose="020B0604020202020204" pitchFamily="34" charset="0"/>
                <a:cs typeface="Arial" panose="020B0604020202020204" pitchFamily="34" charset="0"/>
              </a:defRPr>
            </a:lvl1pPr>
          </a:lstStyle>
          <a:p>
            <a:pPr rtl="0"/>
            <a:r>
              <a:rPr lang="sv"/>
              <a:t>Varsinais-Suomen hyvinvointialue • Egentliga Finlands välfärdsområde</a:t>
            </a:r>
            <a:endParaRPr lang="en-FI"/>
          </a:p>
        </p:txBody>
      </p:sp>
    </p:spTree>
    <p:extLst>
      <p:ext uri="{BB962C8B-B14F-4D97-AF65-F5344CB8AC3E}">
        <p14:creationId xmlns:p14="http://schemas.microsoft.com/office/powerpoint/2010/main" val="1528692084"/>
      </p:ext>
    </p:extLst>
  </p:cSld>
  <p:clrMapOvr>
    <a:masterClrMapping/>
  </p:clrMapOvr>
  <p:hf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Kaksi sisältökohdetta">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456EE12E-333A-1408-1758-B01EEA06A50A}"/>
              </a:ext>
            </a:extLst>
          </p:cNvPr>
          <p:cNvSpPr>
            <a:spLocks noGrp="1"/>
          </p:cNvSpPr>
          <p:nvPr>
            <p:ph type="ctrTitle"/>
          </p:nvPr>
        </p:nvSpPr>
        <p:spPr>
          <a:xfrm>
            <a:off x="288755" y="344411"/>
            <a:ext cx="8601075" cy="812067"/>
          </a:xfrm>
        </p:spPr>
        <p:txBody>
          <a:bodyPr rtlCol="0" anchor="ctr">
            <a:noAutofit/>
          </a:bodyPr>
          <a:lstStyle>
            <a:lvl1pPr algn="l">
              <a:lnSpc>
                <a:spcPct val="100000"/>
              </a:lnSpc>
              <a:defRPr sz="2400" b="1" i="0">
                <a:solidFill>
                  <a:srgbClr val="3C2B7C"/>
                </a:solidFill>
                <a:latin typeface="Arial" panose="020B0604020202020204" pitchFamily="34" charset="0"/>
                <a:cs typeface="Arial" panose="020B0604020202020204" pitchFamily="34" charset="0"/>
              </a:defRPr>
            </a:lvl1pPr>
          </a:lstStyle>
          <a:p>
            <a:pPr rtl="0"/>
            <a:r>
              <a:rPr lang="sv"/>
              <a:t>Muokkaa perustyyl. napsautt.</a:t>
            </a:r>
            <a:endParaRPr lang="en-FI"/>
          </a:p>
        </p:txBody>
      </p:sp>
      <p:pic>
        <p:nvPicPr>
          <p:cNvPr id="6" name="Picture 5" descr="Varha logo">
            <a:extLst>
              <a:ext uri="{FF2B5EF4-FFF2-40B4-BE49-F238E27FC236}">
                <a16:creationId xmlns:a16="http://schemas.microsoft.com/office/drawing/2014/main" id="{7E6651AA-666B-8440-4B97-317739951C85}"/>
              </a:ext>
            </a:extLst>
          </p:cNvPr>
          <p:cNvPicPr>
            <a:picLocks noChangeAspect="1"/>
          </p:cNvPicPr>
          <p:nvPr userDrawn="1"/>
        </p:nvPicPr>
        <p:blipFill>
          <a:blip r:embed="rId2"/>
          <a:stretch>
            <a:fillRect/>
          </a:stretch>
        </p:blipFill>
        <p:spPr>
          <a:xfrm>
            <a:off x="8219517" y="4701864"/>
            <a:ext cx="736793" cy="292032"/>
          </a:xfrm>
          <a:prstGeom prst="rect">
            <a:avLst/>
          </a:prstGeom>
        </p:spPr>
      </p:pic>
      <p:sp>
        <p:nvSpPr>
          <p:cNvPr id="3" name="Text Placeholder 3">
            <a:extLst>
              <a:ext uri="{FF2B5EF4-FFF2-40B4-BE49-F238E27FC236}">
                <a16:creationId xmlns:a16="http://schemas.microsoft.com/office/drawing/2014/main" id="{A83E7AB3-CAA3-1A7D-4864-370F10054644}"/>
              </a:ext>
            </a:extLst>
          </p:cNvPr>
          <p:cNvSpPr>
            <a:spLocks noGrp="1"/>
          </p:cNvSpPr>
          <p:nvPr>
            <p:ph type="body" sz="quarter" idx="14" hasCustomPrompt="1"/>
          </p:nvPr>
        </p:nvSpPr>
        <p:spPr>
          <a:xfrm>
            <a:off x="288755" y="1368002"/>
            <a:ext cx="8609713" cy="3209925"/>
          </a:xfrm>
        </p:spPr>
        <p:txBody>
          <a:bodyPr rtlCol="0">
            <a:normAutofit/>
          </a:bodyPr>
          <a:lstStyle>
            <a:lvl1pPr>
              <a:buClr>
                <a:schemeClr val="bg2"/>
              </a:buClr>
              <a:defRPr sz="2000" b="0" i="0">
                <a:latin typeface="Arial" panose="020B0604020202020204" pitchFamily="34" charset="0"/>
                <a:cs typeface="Arial" panose="020B0604020202020204" pitchFamily="34" charset="0"/>
              </a:defRPr>
            </a:lvl1pPr>
            <a:lvl2pPr>
              <a:buClr>
                <a:srgbClr val="3C2B7C"/>
              </a:buClr>
              <a:defRPr sz="1200" b="0" i="0">
                <a:latin typeface="Arial" panose="020B0604020202020204" pitchFamily="34" charset="0"/>
                <a:cs typeface="Arial" panose="020B0604020202020204" pitchFamily="34" charset="0"/>
              </a:defRPr>
            </a:lvl2pPr>
            <a:lvl3pPr>
              <a:buClr>
                <a:srgbClr val="3C2B7C"/>
              </a:buClr>
              <a:defRPr sz="1100" b="0" i="0">
                <a:latin typeface="Arial" panose="020B0604020202020204" pitchFamily="34" charset="0"/>
                <a:cs typeface="Arial" panose="020B0604020202020204" pitchFamily="34" charset="0"/>
              </a:defRPr>
            </a:lvl3pPr>
            <a:lvl4pPr>
              <a:buClr>
                <a:srgbClr val="3C2B7C"/>
              </a:buClr>
              <a:defRPr sz="1050" b="0" i="0">
                <a:latin typeface="Arial" panose="020B0604020202020204" pitchFamily="34" charset="0"/>
                <a:cs typeface="Arial" panose="020B0604020202020204" pitchFamily="34" charset="0"/>
              </a:defRPr>
            </a:lvl4pPr>
            <a:lvl5pPr>
              <a:buClr>
                <a:srgbClr val="3C2B7C"/>
              </a:buClr>
              <a:defRPr sz="1050" b="0" i="0">
                <a:latin typeface="Arial" panose="020B0604020202020204" pitchFamily="34" charset="0"/>
                <a:cs typeface="Arial" panose="020B0604020202020204" pitchFamily="34" charset="0"/>
              </a:defRPr>
            </a:lvl5pPr>
          </a:lstStyle>
          <a:p>
            <a:pPr lvl="0" rtl="0"/>
            <a:r>
              <a:rPr lang="sv"/>
              <a:t>Click to add text</a:t>
            </a:r>
          </a:p>
        </p:txBody>
      </p:sp>
      <p:sp>
        <p:nvSpPr>
          <p:cNvPr id="4" name="Text Placeholder 14">
            <a:extLst>
              <a:ext uri="{FF2B5EF4-FFF2-40B4-BE49-F238E27FC236}">
                <a16:creationId xmlns:a16="http://schemas.microsoft.com/office/drawing/2014/main" id="{BFD5E4A1-CFEF-2255-266A-61D69F92B3E4}"/>
              </a:ext>
            </a:extLst>
          </p:cNvPr>
          <p:cNvSpPr>
            <a:spLocks noGrp="1"/>
          </p:cNvSpPr>
          <p:nvPr>
            <p:ph type="body" sz="quarter" idx="10" hasCustomPrompt="1"/>
          </p:nvPr>
        </p:nvSpPr>
        <p:spPr>
          <a:xfrm>
            <a:off x="288758" y="4702243"/>
            <a:ext cx="4184941" cy="292032"/>
          </a:xfrm>
        </p:spPr>
        <p:txBody>
          <a:bodyPr rtlCol="0" anchor="ctr">
            <a:noAutofit/>
          </a:bodyPr>
          <a:lstStyle>
            <a:lvl1pPr marL="0" indent="0">
              <a:buNone/>
              <a:defRPr sz="900" b="0" i="0">
                <a:solidFill>
                  <a:schemeClr val="tx1"/>
                </a:solidFill>
                <a:latin typeface="Arial" panose="020B0604020202020204" pitchFamily="34" charset="0"/>
                <a:cs typeface="Arial" panose="020B0604020202020204" pitchFamily="34" charset="0"/>
              </a:defRPr>
            </a:lvl1pPr>
          </a:lstStyle>
          <a:p>
            <a:pPr rtl="0"/>
            <a:r>
              <a:rPr lang="sv"/>
              <a:t>Varsinais-Suomen hyvinvointialue • Egentliga Finlands välfärdsområde</a:t>
            </a:r>
            <a:endParaRPr lang="en-FI"/>
          </a:p>
        </p:txBody>
      </p:sp>
    </p:spTree>
    <p:extLst>
      <p:ext uri="{BB962C8B-B14F-4D97-AF65-F5344CB8AC3E}">
        <p14:creationId xmlns:p14="http://schemas.microsoft.com/office/powerpoint/2010/main" val="1997541443"/>
      </p:ext>
    </p:extLst>
  </p:cSld>
  <p:clrMapOvr>
    <a:masterClrMapping/>
  </p:clrMapOvr>
  <p:hf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Kaksi sisältökohdetta">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456EE12E-333A-1408-1758-B01EEA06A50A}"/>
              </a:ext>
            </a:extLst>
          </p:cNvPr>
          <p:cNvSpPr>
            <a:spLocks noGrp="1"/>
          </p:cNvSpPr>
          <p:nvPr>
            <p:ph type="ctrTitle"/>
          </p:nvPr>
        </p:nvSpPr>
        <p:spPr>
          <a:xfrm>
            <a:off x="288755" y="344411"/>
            <a:ext cx="8601075" cy="812067"/>
          </a:xfrm>
        </p:spPr>
        <p:txBody>
          <a:bodyPr rtlCol="0" anchor="ctr">
            <a:noAutofit/>
          </a:bodyPr>
          <a:lstStyle>
            <a:lvl1pPr algn="l">
              <a:lnSpc>
                <a:spcPct val="100000"/>
              </a:lnSpc>
              <a:defRPr sz="2400" b="1" i="0">
                <a:solidFill>
                  <a:srgbClr val="3C2B7C"/>
                </a:solidFill>
                <a:latin typeface="Arial" panose="020B0604020202020204" pitchFamily="34" charset="0"/>
                <a:cs typeface="Arial" panose="020B0604020202020204" pitchFamily="34" charset="0"/>
              </a:defRPr>
            </a:lvl1pPr>
          </a:lstStyle>
          <a:p>
            <a:pPr rtl="0"/>
            <a:r>
              <a:rPr lang="sv"/>
              <a:t>Muokkaa ots. perustyyl. napsautt.</a:t>
            </a:r>
            <a:endParaRPr lang="aa-ET"/>
          </a:p>
        </p:txBody>
      </p:sp>
      <p:sp>
        <p:nvSpPr>
          <p:cNvPr id="3" name="Text Placeholder 3">
            <a:extLst>
              <a:ext uri="{FF2B5EF4-FFF2-40B4-BE49-F238E27FC236}">
                <a16:creationId xmlns:a16="http://schemas.microsoft.com/office/drawing/2014/main" id="{A83E7AB3-CAA3-1A7D-4864-370F10054644}"/>
              </a:ext>
            </a:extLst>
          </p:cNvPr>
          <p:cNvSpPr>
            <a:spLocks noGrp="1"/>
          </p:cNvSpPr>
          <p:nvPr>
            <p:ph type="body" sz="quarter" idx="14" hasCustomPrompt="1"/>
          </p:nvPr>
        </p:nvSpPr>
        <p:spPr>
          <a:xfrm>
            <a:off x="288754" y="1368001"/>
            <a:ext cx="8609713" cy="3209925"/>
          </a:xfrm>
        </p:spPr>
        <p:txBody>
          <a:bodyPr rtlCol="0">
            <a:normAutofit/>
          </a:bodyPr>
          <a:lstStyle>
            <a:lvl1pPr>
              <a:buClr>
                <a:schemeClr val="bg2"/>
              </a:buClr>
              <a:defRPr sz="2000" b="0" i="0">
                <a:latin typeface="Arial" panose="020B0604020202020204" pitchFamily="34" charset="0"/>
                <a:cs typeface="Arial" panose="020B0604020202020204" pitchFamily="34" charset="0"/>
              </a:defRPr>
            </a:lvl1pPr>
            <a:lvl2pPr>
              <a:buClr>
                <a:srgbClr val="3C2B7C"/>
              </a:buClr>
              <a:defRPr sz="1200" b="0" i="0">
                <a:latin typeface="Arial" panose="020B0604020202020204" pitchFamily="34" charset="0"/>
                <a:cs typeface="Arial" panose="020B0604020202020204" pitchFamily="34" charset="0"/>
              </a:defRPr>
            </a:lvl2pPr>
            <a:lvl3pPr>
              <a:buClr>
                <a:srgbClr val="3C2B7C"/>
              </a:buClr>
              <a:defRPr sz="1100" b="0" i="0">
                <a:latin typeface="Arial" panose="020B0604020202020204" pitchFamily="34" charset="0"/>
                <a:cs typeface="Arial" panose="020B0604020202020204" pitchFamily="34" charset="0"/>
              </a:defRPr>
            </a:lvl3pPr>
            <a:lvl4pPr>
              <a:buClr>
                <a:srgbClr val="3C2B7C"/>
              </a:buClr>
              <a:defRPr sz="1050" b="0" i="0">
                <a:latin typeface="Arial" panose="020B0604020202020204" pitchFamily="34" charset="0"/>
                <a:cs typeface="Arial" panose="020B0604020202020204" pitchFamily="34" charset="0"/>
              </a:defRPr>
            </a:lvl4pPr>
            <a:lvl5pPr>
              <a:buClr>
                <a:srgbClr val="3C2B7C"/>
              </a:buClr>
              <a:defRPr sz="1050" b="0" i="0">
                <a:latin typeface="Arial" panose="020B0604020202020204" pitchFamily="34" charset="0"/>
                <a:cs typeface="Arial" panose="020B0604020202020204" pitchFamily="34" charset="0"/>
              </a:defRPr>
            </a:lvl5pPr>
          </a:lstStyle>
          <a:p>
            <a:pPr lvl="0" rtl="0"/>
            <a:r>
              <a:rPr lang="sv"/>
              <a:t>Click to add text</a:t>
            </a:r>
          </a:p>
        </p:txBody>
      </p:sp>
      <p:sp>
        <p:nvSpPr>
          <p:cNvPr id="7" name="TextBox 4">
            <a:extLst>
              <a:ext uri="{FF2B5EF4-FFF2-40B4-BE49-F238E27FC236}">
                <a16:creationId xmlns:a16="http://schemas.microsoft.com/office/drawing/2014/main" id="{0C2167A8-7B60-BD1D-2753-33351AFBA9E1}"/>
              </a:ext>
            </a:extLst>
          </p:cNvPr>
          <p:cNvSpPr txBox="1"/>
          <p:nvPr userDrawn="1"/>
        </p:nvSpPr>
        <p:spPr>
          <a:xfrm>
            <a:off x="288757" y="4754697"/>
            <a:ext cx="4184941" cy="230832"/>
          </a:xfrm>
          <a:prstGeom prst="rect">
            <a:avLst/>
          </a:prstGeom>
          <a:noFill/>
        </p:spPr>
        <p:txBody>
          <a:bodyPr wrap="square" rtlCol="0">
            <a:spAutoFit/>
          </a:bodyPr>
          <a:lstStyle>
            <a:defPPr>
              <a:defRPr lang="aa-ET"/>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r>
              <a:rPr lang="sv" sz="900" b="0" i="0">
                <a:solidFill>
                  <a:schemeClr val="tx1"/>
                </a:solidFill>
                <a:latin typeface="Arial" panose="020B0604020202020204" pitchFamily="34" charset="0"/>
                <a:cs typeface="Arial" panose="020B0604020202020204" pitchFamily="34" charset="0"/>
              </a:rPr>
              <a:t>Varsinais-Suomen hyvinvointialue • Egentliga Finlands välfärdsområde</a:t>
            </a:r>
            <a:endParaRPr lang="aa-ET" sz="900" b="0" i="0">
              <a:solidFill>
                <a:schemeClr val="tx1"/>
              </a:solidFill>
              <a:latin typeface="Arial" panose="020B0604020202020204" pitchFamily="34" charset="0"/>
              <a:cs typeface="Arial" panose="020B0604020202020204" pitchFamily="34" charset="0"/>
            </a:endParaRPr>
          </a:p>
        </p:txBody>
      </p:sp>
      <p:pic>
        <p:nvPicPr>
          <p:cNvPr id="2" name="Kuva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084534" y="4666346"/>
            <a:ext cx="805296" cy="319182"/>
          </a:xfrm>
          <a:prstGeom prst="rect">
            <a:avLst/>
          </a:prstGeom>
        </p:spPr>
      </p:pic>
    </p:spTree>
    <p:extLst>
      <p:ext uri="{BB962C8B-B14F-4D97-AF65-F5344CB8AC3E}">
        <p14:creationId xmlns:p14="http://schemas.microsoft.com/office/powerpoint/2010/main" val="8864464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5_Two Content">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456EE12E-333A-1408-1758-B01EEA06A50A}"/>
              </a:ext>
            </a:extLst>
          </p:cNvPr>
          <p:cNvSpPr>
            <a:spLocks noGrp="1"/>
          </p:cNvSpPr>
          <p:nvPr>
            <p:ph type="ctrTitle"/>
          </p:nvPr>
        </p:nvSpPr>
        <p:spPr>
          <a:xfrm>
            <a:off x="288755" y="344410"/>
            <a:ext cx="8601075" cy="812067"/>
          </a:xfrm>
        </p:spPr>
        <p:txBody>
          <a:bodyPr rtlCol="0" anchor="ctr">
            <a:noAutofit/>
          </a:bodyPr>
          <a:lstStyle>
            <a:lvl1pPr algn="l">
              <a:lnSpc>
                <a:spcPct val="100000"/>
              </a:lnSpc>
              <a:defRPr sz="2400" b="1" i="0">
                <a:solidFill>
                  <a:srgbClr val="3C2B7C"/>
                </a:solidFill>
                <a:latin typeface="Arial" panose="020B0604020202020204" pitchFamily="34" charset="0"/>
                <a:cs typeface="Arial" panose="020B0604020202020204" pitchFamily="34" charset="0"/>
              </a:defRPr>
            </a:lvl1pPr>
          </a:lstStyle>
          <a:p>
            <a:pPr rtl="0"/>
            <a:r>
              <a:rPr lang="sv"/>
              <a:t>Muokkaa ots. perustyyl. napsautt.</a:t>
            </a:r>
            <a:endParaRPr lang="aa-ET"/>
          </a:p>
        </p:txBody>
      </p:sp>
      <p:sp>
        <p:nvSpPr>
          <p:cNvPr id="3" name="Text Placeholder 4">
            <a:extLst>
              <a:ext uri="{FF2B5EF4-FFF2-40B4-BE49-F238E27FC236}">
                <a16:creationId xmlns:a16="http://schemas.microsoft.com/office/drawing/2014/main" id="{F7A404EF-7A29-4A24-84C6-C658C872A844}"/>
              </a:ext>
            </a:extLst>
          </p:cNvPr>
          <p:cNvSpPr>
            <a:spLocks noGrp="1"/>
          </p:cNvSpPr>
          <p:nvPr>
            <p:ph type="body" sz="quarter" idx="13" hasCustomPrompt="1"/>
          </p:nvPr>
        </p:nvSpPr>
        <p:spPr>
          <a:xfrm>
            <a:off x="288755" y="1371599"/>
            <a:ext cx="4184942" cy="3119967"/>
          </a:xfrm>
        </p:spPr>
        <p:txBody>
          <a:bodyPr rtlCol="0">
            <a:normAutofit/>
          </a:bodyPr>
          <a:lstStyle>
            <a:lvl1pPr marL="0" indent="0">
              <a:buClr>
                <a:schemeClr val="bg2"/>
              </a:buClr>
              <a:buNone/>
              <a:defRPr sz="2000" b="0" i="0">
                <a:solidFill>
                  <a:schemeClr val="tx1"/>
                </a:solidFill>
                <a:latin typeface="Arial" panose="020B0604020202020204" pitchFamily="34" charset="0"/>
                <a:cs typeface="Arial" panose="020B0604020202020204" pitchFamily="34" charset="0"/>
              </a:defRPr>
            </a:lvl1pPr>
            <a:lvl2pPr>
              <a:buClr>
                <a:srgbClr val="3C2B7C"/>
              </a:buClr>
              <a:defRPr b="0" i="0">
                <a:latin typeface="Arial" panose="020B0604020202020204" pitchFamily="34" charset="0"/>
                <a:cs typeface="Arial" panose="020B0604020202020204" pitchFamily="34" charset="0"/>
              </a:defRPr>
            </a:lvl2pPr>
            <a:lvl3pPr>
              <a:buClr>
                <a:srgbClr val="3C2B7C"/>
              </a:buClr>
              <a:defRPr b="0" i="0">
                <a:latin typeface="Arial" panose="020B0604020202020204" pitchFamily="34" charset="0"/>
                <a:cs typeface="Arial" panose="020B0604020202020204" pitchFamily="34" charset="0"/>
              </a:defRPr>
            </a:lvl3pPr>
            <a:lvl4pPr>
              <a:buClr>
                <a:srgbClr val="3C2B7C"/>
              </a:buClr>
              <a:defRPr b="0" i="0">
                <a:latin typeface="Arial" panose="020B0604020202020204" pitchFamily="34" charset="0"/>
                <a:cs typeface="Arial" panose="020B0604020202020204" pitchFamily="34" charset="0"/>
              </a:defRPr>
            </a:lvl4pPr>
            <a:lvl5pPr>
              <a:buClr>
                <a:srgbClr val="3C2B7C"/>
              </a:buClr>
              <a:defRPr b="0" i="0">
                <a:latin typeface="Arial" panose="020B0604020202020204" pitchFamily="34" charset="0"/>
                <a:cs typeface="Arial" panose="020B0604020202020204" pitchFamily="34" charset="0"/>
              </a:defRPr>
            </a:lvl5pPr>
          </a:lstStyle>
          <a:p>
            <a:pPr lvl="0" rtl="0"/>
            <a:r>
              <a:rPr lang="sv"/>
              <a:t>Click to add text</a:t>
            </a:r>
          </a:p>
        </p:txBody>
      </p:sp>
      <p:sp>
        <p:nvSpPr>
          <p:cNvPr id="2" name="Text Placeholder 4">
            <a:extLst>
              <a:ext uri="{FF2B5EF4-FFF2-40B4-BE49-F238E27FC236}">
                <a16:creationId xmlns:a16="http://schemas.microsoft.com/office/drawing/2014/main" id="{2D502719-5FAF-7F13-0BB7-A332466DB372}"/>
              </a:ext>
            </a:extLst>
          </p:cNvPr>
          <p:cNvSpPr>
            <a:spLocks noGrp="1"/>
          </p:cNvSpPr>
          <p:nvPr>
            <p:ph type="body" sz="quarter" idx="12" hasCustomPrompt="1"/>
          </p:nvPr>
        </p:nvSpPr>
        <p:spPr>
          <a:xfrm>
            <a:off x="4704889" y="1371599"/>
            <a:ext cx="4184942" cy="3119967"/>
          </a:xfrm>
        </p:spPr>
        <p:txBody>
          <a:bodyPr rtlCol="0">
            <a:normAutofit/>
          </a:bodyPr>
          <a:lstStyle>
            <a:lvl1pPr marL="0" indent="0">
              <a:buClr>
                <a:schemeClr val="bg2"/>
              </a:buClr>
              <a:buNone/>
              <a:defRPr sz="2000" b="0" i="0">
                <a:solidFill>
                  <a:schemeClr val="tx1"/>
                </a:solidFill>
                <a:latin typeface="Arial" panose="020B0604020202020204" pitchFamily="34" charset="0"/>
                <a:cs typeface="Arial" panose="020B0604020202020204" pitchFamily="34" charset="0"/>
              </a:defRPr>
            </a:lvl1pPr>
            <a:lvl2pPr>
              <a:buClr>
                <a:srgbClr val="3C2B7C"/>
              </a:buClr>
              <a:defRPr b="0" i="0">
                <a:latin typeface="Arial" panose="020B0604020202020204" pitchFamily="34" charset="0"/>
                <a:cs typeface="Arial" panose="020B0604020202020204" pitchFamily="34" charset="0"/>
              </a:defRPr>
            </a:lvl2pPr>
            <a:lvl3pPr>
              <a:buClr>
                <a:srgbClr val="3C2B7C"/>
              </a:buClr>
              <a:defRPr b="0" i="0">
                <a:latin typeface="Arial" panose="020B0604020202020204" pitchFamily="34" charset="0"/>
                <a:cs typeface="Arial" panose="020B0604020202020204" pitchFamily="34" charset="0"/>
              </a:defRPr>
            </a:lvl3pPr>
            <a:lvl4pPr>
              <a:buClr>
                <a:srgbClr val="3C2B7C"/>
              </a:buClr>
              <a:defRPr b="0" i="0">
                <a:latin typeface="Arial" panose="020B0604020202020204" pitchFamily="34" charset="0"/>
                <a:cs typeface="Arial" panose="020B0604020202020204" pitchFamily="34" charset="0"/>
              </a:defRPr>
            </a:lvl4pPr>
            <a:lvl5pPr>
              <a:buClr>
                <a:srgbClr val="3C2B7C"/>
              </a:buClr>
              <a:defRPr b="0" i="0">
                <a:latin typeface="Arial" panose="020B0604020202020204" pitchFamily="34" charset="0"/>
                <a:cs typeface="Arial" panose="020B0604020202020204" pitchFamily="34" charset="0"/>
              </a:defRPr>
            </a:lvl5pPr>
          </a:lstStyle>
          <a:p>
            <a:pPr lvl="0" rtl="0"/>
            <a:r>
              <a:rPr lang="sv"/>
              <a:t>Click to add text</a:t>
            </a:r>
          </a:p>
        </p:txBody>
      </p:sp>
      <p:sp>
        <p:nvSpPr>
          <p:cNvPr id="5" name="Text Placeholder 14">
            <a:extLst>
              <a:ext uri="{FF2B5EF4-FFF2-40B4-BE49-F238E27FC236}">
                <a16:creationId xmlns:a16="http://schemas.microsoft.com/office/drawing/2014/main" id="{C2C74F35-F9A1-1892-48C8-459A70B4F51F}"/>
              </a:ext>
            </a:extLst>
          </p:cNvPr>
          <p:cNvSpPr>
            <a:spLocks noGrp="1"/>
          </p:cNvSpPr>
          <p:nvPr>
            <p:ph type="body" sz="quarter" idx="10" hasCustomPrompt="1"/>
          </p:nvPr>
        </p:nvSpPr>
        <p:spPr>
          <a:xfrm>
            <a:off x="288756" y="4702243"/>
            <a:ext cx="4184941" cy="292032"/>
          </a:xfrm>
        </p:spPr>
        <p:txBody>
          <a:bodyPr rtlCol="0" anchor="ctr">
            <a:noAutofit/>
          </a:bodyPr>
          <a:lstStyle>
            <a:lvl1pPr marL="0" indent="0">
              <a:buNone/>
              <a:defRPr sz="900" b="0" i="0">
                <a:solidFill>
                  <a:schemeClr val="tx1"/>
                </a:solidFill>
                <a:latin typeface="Arial" panose="020B0604020202020204" pitchFamily="34" charset="0"/>
                <a:cs typeface="Arial" panose="020B0604020202020204" pitchFamily="34" charset="0"/>
              </a:defRPr>
            </a:lvl1pPr>
          </a:lstStyle>
          <a:p>
            <a:pPr rtl="0"/>
            <a:r>
              <a:rPr lang="sv" noProof="0"/>
              <a:t>Varsinais-Suomen hyvinvointialue </a:t>
            </a:r>
            <a:r>
              <a:rPr lang="sv"/>
              <a:t>• </a:t>
            </a:r>
            <a:r>
              <a:rPr lang="sv" noProof="0"/>
              <a:t>Egentliga Finlands välfärdsområde</a:t>
            </a:r>
          </a:p>
        </p:txBody>
      </p:sp>
      <p:pic>
        <p:nvPicPr>
          <p:cNvPr id="6" name="Picture 5" descr="Varha logo">
            <a:extLst>
              <a:ext uri="{FF2B5EF4-FFF2-40B4-BE49-F238E27FC236}">
                <a16:creationId xmlns:a16="http://schemas.microsoft.com/office/drawing/2014/main" id="{7E6651AA-666B-8440-4B97-317739951C85}"/>
              </a:ext>
            </a:extLst>
          </p:cNvPr>
          <p:cNvPicPr>
            <a:picLocks noChangeAspect="1"/>
          </p:cNvPicPr>
          <p:nvPr userDrawn="1"/>
        </p:nvPicPr>
        <p:blipFill>
          <a:blip r:embed="rId2"/>
          <a:stretch>
            <a:fillRect/>
          </a:stretch>
        </p:blipFill>
        <p:spPr>
          <a:xfrm>
            <a:off x="8219515" y="4701864"/>
            <a:ext cx="736793" cy="292032"/>
          </a:xfrm>
          <a:prstGeom prst="rect">
            <a:avLst/>
          </a:prstGeom>
        </p:spPr>
      </p:pic>
    </p:spTree>
    <p:extLst>
      <p:ext uri="{BB962C8B-B14F-4D97-AF65-F5344CB8AC3E}">
        <p14:creationId xmlns:p14="http://schemas.microsoft.com/office/powerpoint/2010/main" val="238213816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pic>
        <p:nvPicPr>
          <p:cNvPr id="10" name="Picture 9" descr="A group of people posing for a photo&#10;&#10;Description automatically generated with medium confidence">
            <a:extLst>
              <a:ext uri="{FF2B5EF4-FFF2-40B4-BE49-F238E27FC236}">
                <a16:creationId xmlns:a16="http://schemas.microsoft.com/office/drawing/2014/main" id="{8CE14D94-8194-FD19-940B-6DBE5F2DEB59}"/>
              </a:ext>
            </a:extLst>
          </p:cNvPr>
          <p:cNvPicPr>
            <a:picLocks noChangeAspect="1"/>
          </p:cNvPicPr>
          <p:nvPr userDrawn="1"/>
        </p:nvPicPr>
        <p:blipFill>
          <a:blip r:embed="rId2"/>
          <a:stretch>
            <a:fillRect/>
          </a:stretch>
        </p:blipFill>
        <p:spPr>
          <a:xfrm>
            <a:off x="3792667" y="399957"/>
            <a:ext cx="5118805" cy="4264914"/>
          </a:xfrm>
          <a:prstGeom prst="rect">
            <a:avLst/>
          </a:prstGeom>
        </p:spPr>
      </p:pic>
      <p:sp>
        <p:nvSpPr>
          <p:cNvPr id="8" name="Rectangle 7">
            <a:extLst>
              <a:ext uri="{FF2B5EF4-FFF2-40B4-BE49-F238E27FC236}">
                <a16:creationId xmlns:a16="http://schemas.microsoft.com/office/drawing/2014/main" id="{F15DFC8A-14E2-9F7E-87D7-A3274FF21A23}"/>
              </a:ext>
            </a:extLst>
          </p:cNvPr>
          <p:cNvSpPr/>
          <p:nvPr userDrawn="1"/>
        </p:nvSpPr>
        <p:spPr>
          <a:xfrm>
            <a:off x="0" y="11928"/>
            <a:ext cx="9144000" cy="5143500"/>
          </a:xfrm>
          <a:prstGeom prst="rect">
            <a:avLst/>
          </a:prstGeom>
          <a:solidFill>
            <a:srgbClr val="3C2B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FI" sz="1800"/>
          </a:p>
        </p:txBody>
      </p:sp>
      <p:sp>
        <p:nvSpPr>
          <p:cNvPr id="2" name="Title 1">
            <a:extLst>
              <a:ext uri="{FF2B5EF4-FFF2-40B4-BE49-F238E27FC236}">
                <a16:creationId xmlns:a16="http://schemas.microsoft.com/office/drawing/2014/main" id="{87CA6D79-7EFC-E1F7-880B-D5568A10477F}"/>
              </a:ext>
            </a:extLst>
          </p:cNvPr>
          <p:cNvSpPr>
            <a:spLocks noGrp="1"/>
          </p:cNvSpPr>
          <p:nvPr>
            <p:ph type="ctrTitle"/>
          </p:nvPr>
        </p:nvSpPr>
        <p:spPr>
          <a:xfrm>
            <a:off x="288758" y="2571750"/>
            <a:ext cx="4158114" cy="1790700"/>
          </a:xfrm>
        </p:spPr>
        <p:txBody>
          <a:bodyPr rtlCol="0" anchor="ctr">
            <a:normAutofit/>
          </a:bodyPr>
          <a:lstStyle>
            <a:lvl1pPr marL="0" marR="0" indent="0" algn="l" defTabSz="685783" rtl="0" eaLnBrk="1" fontAlgn="auto" latinLnBrk="0" hangingPunct="1">
              <a:lnSpc>
                <a:spcPct val="100000"/>
              </a:lnSpc>
              <a:spcBef>
                <a:spcPct val="0"/>
              </a:spcBef>
              <a:spcAft>
                <a:spcPts val="0"/>
              </a:spcAft>
              <a:buClrTx/>
              <a:buSzTx/>
              <a:buFontTx/>
              <a:buNone/>
              <a:tabLst/>
              <a:defRPr sz="3200" b="1" i="0">
                <a:solidFill>
                  <a:schemeClr val="bg1"/>
                </a:solidFill>
                <a:latin typeface="Arial" panose="020B0604020202020204" pitchFamily="34" charset="0"/>
                <a:cs typeface="Arial" panose="020B0604020202020204" pitchFamily="34" charset="0"/>
              </a:defRPr>
            </a:lvl1pPr>
          </a:lstStyle>
          <a:p>
            <a:pPr rtl="0"/>
            <a:r>
              <a:rPr lang="sv"/>
              <a:t>Click to edit Master title style</a:t>
            </a:r>
          </a:p>
        </p:txBody>
      </p:sp>
      <p:pic>
        <p:nvPicPr>
          <p:cNvPr id="3" name="Picture 2" descr="Varha - Varsinais-Suomen hyvinvointialue, Egentilga Finlands välfärdsområde ">
            <a:extLst>
              <a:ext uri="{FF2B5EF4-FFF2-40B4-BE49-F238E27FC236}">
                <a16:creationId xmlns:a16="http://schemas.microsoft.com/office/drawing/2014/main" id="{1954A9D1-5695-4485-B02C-4874622E8E21}"/>
              </a:ext>
            </a:extLst>
          </p:cNvPr>
          <p:cNvPicPr>
            <a:picLocks noChangeAspect="1"/>
          </p:cNvPicPr>
          <p:nvPr userDrawn="1"/>
        </p:nvPicPr>
        <p:blipFill>
          <a:blip r:embed="rId3"/>
          <a:stretch>
            <a:fillRect/>
          </a:stretch>
        </p:blipFill>
        <p:spPr>
          <a:xfrm>
            <a:off x="288757" y="277379"/>
            <a:ext cx="1728669" cy="517431"/>
          </a:xfrm>
          <a:prstGeom prst="rect">
            <a:avLst/>
          </a:prstGeom>
        </p:spPr>
      </p:pic>
      <p:pic>
        <p:nvPicPr>
          <p:cNvPr id="6" name="Picture 5" descr="A group of people posing for a photo&#10;&#10;Description automatically generated with medium confidence">
            <a:extLst>
              <a:ext uri="{FF2B5EF4-FFF2-40B4-BE49-F238E27FC236}">
                <a16:creationId xmlns:a16="http://schemas.microsoft.com/office/drawing/2014/main" id="{E95CD0E2-8E4C-BA0D-A36C-99867EF0C6DC}"/>
              </a:ext>
            </a:extLst>
          </p:cNvPr>
          <p:cNvPicPr>
            <a:picLocks noChangeAspect="1"/>
          </p:cNvPicPr>
          <p:nvPr userDrawn="1"/>
        </p:nvPicPr>
        <p:blipFill>
          <a:blip r:embed="rId2"/>
          <a:stretch>
            <a:fillRect/>
          </a:stretch>
        </p:blipFill>
        <p:spPr>
          <a:xfrm>
            <a:off x="3675618" y="272745"/>
            <a:ext cx="5316342" cy="4429499"/>
          </a:xfrm>
          <a:prstGeom prst="rect">
            <a:avLst/>
          </a:prstGeom>
        </p:spPr>
      </p:pic>
      <p:sp>
        <p:nvSpPr>
          <p:cNvPr id="5" name="TextBox 4">
            <a:extLst>
              <a:ext uri="{FF2B5EF4-FFF2-40B4-BE49-F238E27FC236}">
                <a16:creationId xmlns:a16="http://schemas.microsoft.com/office/drawing/2014/main" id="{0C2167A8-7B60-BD1D-2753-33351AFBA9E1}"/>
              </a:ext>
            </a:extLst>
          </p:cNvPr>
          <p:cNvSpPr txBox="1"/>
          <p:nvPr userDrawn="1"/>
        </p:nvSpPr>
        <p:spPr>
          <a:xfrm>
            <a:off x="261932" y="4726256"/>
            <a:ext cx="4184941" cy="230832"/>
          </a:xfrm>
          <a:prstGeom prst="rect">
            <a:avLst/>
          </a:prstGeom>
          <a:noFill/>
        </p:spPr>
        <p:txBody>
          <a:bodyPr wrap="square" rtlCol="0">
            <a:spAutoFit/>
          </a:bodyPr>
          <a:lstStyle/>
          <a:p>
            <a:pPr rtl="0"/>
            <a:r>
              <a:rPr lang="sv" sz="900" b="0" i="0">
                <a:solidFill>
                  <a:schemeClr val="bg1"/>
                </a:solidFill>
                <a:latin typeface="Arial" panose="020B0604020202020204" pitchFamily="34" charset="0"/>
                <a:cs typeface="Arial" panose="020B0604020202020204" pitchFamily="34" charset="0"/>
              </a:rPr>
              <a:t>Varsinais-Suomen hyvinvointialue • Egentliga Finlands välfärdsområde</a:t>
            </a:r>
            <a:endParaRPr lang="en-FI" sz="900" b="0" i="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928683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15DFC8A-14E2-9F7E-87D7-A3274FF21A23}"/>
              </a:ext>
            </a:extLst>
          </p:cNvPr>
          <p:cNvSpPr/>
          <p:nvPr userDrawn="1"/>
        </p:nvSpPr>
        <p:spPr>
          <a:xfrm>
            <a:off x="0" y="0"/>
            <a:ext cx="9144000" cy="5143500"/>
          </a:xfrm>
          <a:prstGeom prst="rect">
            <a:avLst/>
          </a:prstGeom>
          <a:solidFill>
            <a:srgbClr val="3C2B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FI" sz="1800"/>
          </a:p>
        </p:txBody>
      </p:sp>
      <p:sp>
        <p:nvSpPr>
          <p:cNvPr id="2" name="Title 1">
            <a:extLst>
              <a:ext uri="{FF2B5EF4-FFF2-40B4-BE49-F238E27FC236}">
                <a16:creationId xmlns:a16="http://schemas.microsoft.com/office/drawing/2014/main" id="{87CA6D79-7EFC-E1F7-880B-D5568A10477F}"/>
              </a:ext>
            </a:extLst>
          </p:cNvPr>
          <p:cNvSpPr>
            <a:spLocks noGrp="1"/>
          </p:cNvSpPr>
          <p:nvPr>
            <p:ph type="ctrTitle"/>
          </p:nvPr>
        </p:nvSpPr>
        <p:spPr>
          <a:xfrm>
            <a:off x="288758" y="2073805"/>
            <a:ext cx="6858000" cy="1790700"/>
          </a:xfrm>
        </p:spPr>
        <p:txBody>
          <a:bodyPr rtlCol="0" anchor="ctr">
            <a:normAutofit/>
          </a:bodyPr>
          <a:lstStyle>
            <a:lvl1pPr algn="l">
              <a:lnSpc>
                <a:spcPct val="100000"/>
              </a:lnSpc>
              <a:defRPr sz="4000" b="1" i="0">
                <a:solidFill>
                  <a:schemeClr val="bg1"/>
                </a:solidFill>
                <a:latin typeface="Arial" panose="020B0604020202020204" pitchFamily="34" charset="0"/>
                <a:cs typeface="Arial" panose="020B0604020202020204" pitchFamily="34" charset="0"/>
              </a:defRPr>
            </a:lvl1pPr>
          </a:lstStyle>
          <a:p>
            <a:pPr rtl="0"/>
            <a:r>
              <a:rPr lang="sv"/>
              <a:t>Click to edit Master title style</a:t>
            </a:r>
            <a:endParaRPr lang="en-FI"/>
          </a:p>
        </p:txBody>
      </p:sp>
      <p:pic>
        <p:nvPicPr>
          <p:cNvPr id="3" name="Picture 2" descr="Varha - Varsinais-Suomen hyvinvointialue, Egentilga Finlands välfärdsområde ">
            <a:extLst>
              <a:ext uri="{FF2B5EF4-FFF2-40B4-BE49-F238E27FC236}">
                <a16:creationId xmlns:a16="http://schemas.microsoft.com/office/drawing/2014/main" id="{3244DE5C-CE17-9ADB-F8FD-247393D25B51}"/>
              </a:ext>
            </a:extLst>
          </p:cNvPr>
          <p:cNvPicPr>
            <a:picLocks noChangeAspect="1"/>
          </p:cNvPicPr>
          <p:nvPr userDrawn="1"/>
        </p:nvPicPr>
        <p:blipFill>
          <a:blip r:embed="rId2"/>
          <a:stretch>
            <a:fillRect/>
          </a:stretch>
        </p:blipFill>
        <p:spPr>
          <a:xfrm>
            <a:off x="288757" y="277379"/>
            <a:ext cx="1728669" cy="517431"/>
          </a:xfrm>
          <a:prstGeom prst="rect">
            <a:avLst/>
          </a:prstGeom>
        </p:spPr>
      </p:pic>
      <p:sp>
        <p:nvSpPr>
          <p:cNvPr id="5" name="TextBox 4">
            <a:extLst>
              <a:ext uri="{FF2B5EF4-FFF2-40B4-BE49-F238E27FC236}">
                <a16:creationId xmlns:a16="http://schemas.microsoft.com/office/drawing/2014/main" id="{5CD2D5F3-79D0-35B1-2B19-11E970AE5BC3}"/>
              </a:ext>
            </a:extLst>
          </p:cNvPr>
          <p:cNvSpPr txBox="1"/>
          <p:nvPr userDrawn="1"/>
        </p:nvSpPr>
        <p:spPr>
          <a:xfrm>
            <a:off x="261932" y="4726256"/>
            <a:ext cx="4184941" cy="230832"/>
          </a:xfrm>
          <a:prstGeom prst="rect">
            <a:avLst/>
          </a:prstGeom>
          <a:noFill/>
        </p:spPr>
        <p:txBody>
          <a:bodyPr wrap="square" rtlCol="0">
            <a:spAutoFit/>
          </a:bodyPr>
          <a:lstStyle/>
          <a:p>
            <a:pPr rtl="0"/>
            <a:r>
              <a:rPr lang="sv" sz="900" b="0" i="0">
                <a:solidFill>
                  <a:schemeClr val="bg1"/>
                </a:solidFill>
                <a:latin typeface="Arial" panose="020B0604020202020204" pitchFamily="34" charset="0"/>
                <a:cs typeface="Arial" panose="020B0604020202020204" pitchFamily="34" charset="0"/>
              </a:rPr>
              <a:t>Varsinais-Suomen hyvinvointialue • Egentliga Finlands välfärdsområde</a:t>
            </a:r>
            <a:endParaRPr lang="en-FI" sz="900" b="0" i="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4581697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456EE12E-333A-1408-1758-B01EEA06A50A}"/>
              </a:ext>
            </a:extLst>
          </p:cNvPr>
          <p:cNvSpPr>
            <a:spLocks noGrp="1"/>
          </p:cNvSpPr>
          <p:nvPr>
            <p:ph type="ctrTitle"/>
          </p:nvPr>
        </p:nvSpPr>
        <p:spPr>
          <a:xfrm>
            <a:off x="288755" y="344411"/>
            <a:ext cx="8601075" cy="812067"/>
          </a:xfrm>
        </p:spPr>
        <p:txBody>
          <a:bodyPr rtlCol="0" anchor="ctr">
            <a:noAutofit/>
          </a:bodyPr>
          <a:lstStyle>
            <a:lvl1pPr algn="l">
              <a:lnSpc>
                <a:spcPct val="100000"/>
              </a:lnSpc>
              <a:defRPr sz="2400" b="1" i="0">
                <a:solidFill>
                  <a:srgbClr val="3C2B7C"/>
                </a:solidFill>
                <a:latin typeface="Arial" panose="020B0604020202020204" pitchFamily="34" charset="0"/>
                <a:cs typeface="Arial" panose="020B0604020202020204" pitchFamily="34" charset="0"/>
              </a:defRPr>
            </a:lvl1pPr>
          </a:lstStyle>
          <a:p>
            <a:pPr rtl="0"/>
            <a:r>
              <a:rPr lang="sv"/>
              <a:t>Click to edit Master title style</a:t>
            </a:r>
            <a:endParaRPr lang="en-FI"/>
          </a:p>
        </p:txBody>
      </p:sp>
      <p:pic>
        <p:nvPicPr>
          <p:cNvPr id="6" name="Picture 5" descr="Varha logo">
            <a:extLst>
              <a:ext uri="{FF2B5EF4-FFF2-40B4-BE49-F238E27FC236}">
                <a16:creationId xmlns:a16="http://schemas.microsoft.com/office/drawing/2014/main" id="{7E6651AA-666B-8440-4B97-317739951C85}"/>
              </a:ext>
            </a:extLst>
          </p:cNvPr>
          <p:cNvPicPr>
            <a:picLocks noChangeAspect="1"/>
          </p:cNvPicPr>
          <p:nvPr userDrawn="1"/>
        </p:nvPicPr>
        <p:blipFill>
          <a:blip r:embed="rId2"/>
          <a:stretch>
            <a:fillRect/>
          </a:stretch>
        </p:blipFill>
        <p:spPr>
          <a:xfrm>
            <a:off x="8219516" y="4701864"/>
            <a:ext cx="736793" cy="292032"/>
          </a:xfrm>
          <a:prstGeom prst="rect">
            <a:avLst/>
          </a:prstGeom>
        </p:spPr>
      </p:pic>
      <p:sp>
        <p:nvSpPr>
          <p:cNvPr id="3" name="Text Placeholder 3">
            <a:extLst>
              <a:ext uri="{FF2B5EF4-FFF2-40B4-BE49-F238E27FC236}">
                <a16:creationId xmlns:a16="http://schemas.microsoft.com/office/drawing/2014/main" id="{A83E7AB3-CAA3-1A7D-4864-370F10054644}"/>
              </a:ext>
            </a:extLst>
          </p:cNvPr>
          <p:cNvSpPr>
            <a:spLocks noGrp="1"/>
          </p:cNvSpPr>
          <p:nvPr>
            <p:ph type="body" sz="quarter" idx="14" hasCustomPrompt="1"/>
          </p:nvPr>
        </p:nvSpPr>
        <p:spPr>
          <a:xfrm>
            <a:off x="288754" y="1368001"/>
            <a:ext cx="8609713" cy="3209925"/>
          </a:xfrm>
        </p:spPr>
        <p:txBody>
          <a:bodyPr rtlCol="0">
            <a:normAutofit/>
          </a:bodyPr>
          <a:lstStyle>
            <a:lvl1pPr>
              <a:buClr>
                <a:schemeClr val="bg2"/>
              </a:buClr>
              <a:defRPr sz="2000" b="0" i="0">
                <a:latin typeface="Arial" panose="020B0604020202020204" pitchFamily="34" charset="0"/>
                <a:cs typeface="Arial" panose="020B0604020202020204" pitchFamily="34" charset="0"/>
              </a:defRPr>
            </a:lvl1pPr>
            <a:lvl2pPr>
              <a:buClr>
                <a:srgbClr val="3C2B7C"/>
              </a:buClr>
              <a:defRPr sz="1200" b="0" i="0">
                <a:latin typeface="Arial" panose="020B0604020202020204" pitchFamily="34" charset="0"/>
                <a:cs typeface="Arial" panose="020B0604020202020204" pitchFamily="34" charset="0"/>
              </a:defRPr>
            </a:lvl2pPr>
            <a:lvl3pPr>
              <a:buClr>
                <a:srgbClr val="3C2B7C"/>
              </a:buClr>
              <a:defRPr sz="1100" b="0" i="0">
                <a:latin typeface="Arial" panose="020B0604020202020204" pitchFamily="34" charset="0"/>
                <a:cs typeface="Arial" panose="020B0604020202020204" pitchFamily="34" charset="0"/>
              </a:defRPr>
            </a:lvl3pPr>
            <a:lvl4pPr>
              <a:buClr>
                <a:srgbClr val="3C2B7C"/>
              </a:buClr>
              <a:defRPr sz="1050" b="0" i="0">
                <a:latin typeface="Arial" panose="020B0604020202020204" pitchFamily="34" charset="0"/>
                <a:cs typeface="Arial" panose="020B0604020202020204" pitchFamily="34" charset="0"/>
              </a:defRPr>
            </a:lvl4pPr>
            <a:lvl5pPr>
              <a:buClr>
                <a:srgbClr val="3C2B7C"/>
              </a:buClr>
              <a:defRPr sz="1050" b="0" i="0">
                <a:latin typeface="Arial" panose="020B0604020202020204" pitchFamily="34" charset="0"/>
                <a:cs typeface="Arial" panose="020B0604020202020204" pitchFamily="34" charset="0"/>
              </a:defRPr>
            </a:lvl5pPr>
          </a:lstStyle>
          <a:p>
            <a:pPr lvl="0" rtl="0"/>
            <a:r>
              <a:rPr lang="sv"/>
              <a:t>Click to add text</a:t>
            </a:r>
          </a:p>
        </p:txBody>
      </p:sp>
      <p:sp>
        <p:nvSpPr>
          <p:cNvPr id="2" name="TextBox 1">
            <a:extLst>
              <a:ext uri="{FF2B5EF4-FFF2-40B4-BE49-F238E27FC236}">
                <a16:creationId xmlns:a16="http://schemas.microsoft.com/office/drawing/2014/main" id="{58B0C437-2B09-A68F-0773-21F9212077D7}"/>
              </a:ext>
            </a:extLst>
          </p:cNvPr>
          <p:cNvSpPr txBox="1"/>
          <p:nvPr userDrawn="1"/>
        </p:nvSpPr>
        <p:spPr>
          <a:xfrm>
            <a:off x="261932" y="4726256"/>
            <a:ext cx="4184941" cy="230832"/>
          </a:xfrm>
          <a:prstGeom prst="rect">
            <a:avLst/>
          </a:prstGeom>
          <a:noFill/>
        </p:spPr>
        <p:txBody>
          <a:bodyPr wrap="square" rtlCol="0">
            <a:spAutoFit/>
          </a:bodyPr>
          <a:lstStyle/>
          <a:p>
            <a:pPr rtl="0"/>
            <a:r>
              <a:rPr lang="sv" sz="900" b="0" i="0">
                <a:solidFill>
                  <a:schemeClr val="tx1"/>
                </a:solidFill>
                <a:latin typeface="Arial" panose="020B0604020202020204" pitchFamily="34" charset="0"/>
                <a:cs typeface="Arial" panose="020B0604020202020204" pitchFamily="34" charset="0"/>
              </a:rPr>
              <a:t>Varsinais-Suomen hyvinvointialue • Egentliga Finlands välfärdsområde</a:t>
            </a:r>
            <a:endParaRPr lang="en-FI" sz="900" b="0" i="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443434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_Two Content">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456EE12E-333A-1408-1758-B01EEA06A50A}"/>
              </a:ext>
            </a:extLst>
          </p:cNvPr>
          <p:cNvSpPr>
            <a:spLocks noGrp="1"/>
          </p:cNvSpPr>
          <p:nvPr>
            <p:ph type="ctrTitle"/>
          </p:nvPr>
        </p:nvSpPr>
        <p:spPr>
          <a:xfrm>
            <a:off x="288755" y="344411"/>
            <a:ext cx="8601075" cy="812067"/>
          </a:xfrm>
        </p:spPr>
        <p:txBody>
          <a:bodyPr rtlCol="0" anchor="ctr">
            <a:noAutofit/>
          </a:bodyPr>
          <a:lstStyle>
            <a:lvl1pPr algn="l">
              <a:lnSpc>
                <a:spcPct val="100000"/>
              </a:lnSpc>
              <a:defRPr sz="2400" b="1" i="0">
                <a:solidFill>
                  <a:srgbClr val="3C2B7C"/>
                </a:solidFill>
                <a:latin typeface="Arial" panose="020B0604020202020204" pitchFamily="34" charset="0"/>
                <a:cs typeface="Arial" panose="020B0604020202020204" pitchFamily="34" charset="0"/>
              </a:defRPr>
            </a:lvl1pPr>
          </a:lstStyle>
          <a:p>
            <a:pPr rtl="0"/>
            <a:r>
              <a:rPr lang="sv"/>
              <a:t>Click to edit Master title style</a:t>
            </a:r>
            <a:endParaRPr lang="en-FI"/>
          </a:p>
        </p:txBody>
      </p:sp>
      <p:pic>
        <p:nvPicPr>
          <p:cNvPr id="6" name="Picture 5" descr="Varha logo">
            <a:extLst>
              <a:ext uri="{FF2B5EF4-FFF2-40B4-BE49-F238E27FC236}">
                <a16:creationId xmlns:a16="http://schemas.microsoft.com/office/drawing/2014/main" id="{7E6651AA-666B-8440-4B97-317739951C85}"/>
              </a:ext>
            </a:extLst>
          </p:cNvPr>
          <p:cNvPicPr>
            <a:picLocks noChangeAspect="1"/>
          </p:cNvPicPr>
          <p:nvPr userDrawn="1"/>
        </p:nvPicPr>
        <p:blipFill>
          <a:blip r:embed="rId2"/>
          <a:stretch>
            <a:fillRect/>
          </a:stretch>
        </p:blipFill>
        <p:spPr>
          <a:xfrm>
            <a:off x="8219516" y="4701864"/>
            <a:ext cx="736793" cy="292032"/>
          </a:xfrm>
          <a:prstGeom prst="rect">
            <a:avLst/>
          </a:prstGeom>
        </p:spPr>
      </p:pic>
      <p:sp>
        <p:nvSpPr>
          <p:cNvPr id="2" name="Text Placeholder 4">
            <a:extLst>
              <a:ext uri="{FF2B5EF4-FFF2-40B4-BE49-F238E27FC236}">
                <a16:creationId xmlns:a16="http://schemas.microsoft.com/office/drawing/2014/main" id="{2D502719-5FAF-7F13-0BB7-A332466DB372}"/>
              </a:ext>
            </a:extLst>
          </p:cNvPr>
          <p:cNvSpPr>
            <a:spLocks noGrp="1"/>
          </p:cNvSpPr>
          <p:nvPr>
            <p:ph type="body" sz="quarter" idx="12" hasCustomPrompt="1"/>
          </p:nvPr>
        </p:nvSpPr>
        <p:spPr>
          <a:xfrm>
            <a:off x="4704889" y="1371599"/>
            <a:ext cx="4184942" cy="3119967"/>
          </a:xfrm>
        </p:spPr>
        <p:txBody>
          <a:bodyPr rtlCol="0">
            <a:normAutofit/>
          </a:bodyPr>
          <a:lstStyle>
            <a:lvl1pPr marL="0" indent="0">
              <a:buClr>
                <a:schemeClr val="bg2"/>
              </a:buClr>
              <a:buNone/>
              <a:defRPr sz="2000" b="0" i="0">
                <a:solidFill>
                  <a:schemeClr val="tx1"/>
                </a:solidFill>
                <a:latin typeface="Arial" panose="020B0604020202020204" pitchFamily="34" charset="0"/>
                <a:cs typeface="Arial" panose="020B0604020202020204" pitchFamily="34" charset="0"/>
              </a:defRPr>
            </a:lvl1pPr>
            <a:lvl2pPr>
              <a:buClr>
                <a:srgbClr val="3C2B7C"/>
              </a:buClr>
              <a:defRPr b="0" i="0">
                <a:latin typeface="Arial" panose="020B0604020202020204" pitchFamily="34" charset="0"/>
                <a:cs typeface="Arial" panose="020B0604020202020204" pitchFamily="34" charset="0"/>
              </a:defRPr>
            </a:lvl2pPr>
            <a:lvl3pPr>
              <a:buClr>
                <a:srgbClr val="3C2B7C"/>
              </a:buClr>
              <a:defRPr b="0" i="0">
                <a:latin typeface="Arial" panose="020B0604020202020204" pitchFamily="34" charset="0"/>
                <a:cs typeface="Arial" panose="020B0604020202020204" pitchFamily="34" charset="0"/>
              </a:defRPr>
            </a:lvl3pPr>
            <a:lvl4pPr>
              <a:buClr>
                <a:srgbClr val="3C2B7C"/>
              </a:buClr>
              <a:defRPr b="0" i="0">
                <a:latin typeface="Arial" panose="020B0604020202020204" pitchFamily="34" charset="0"/>
                <a:cs typeface="Arial" panose="020B0604020202020204" pitchFamily="34" charset="0"/>
              </a:defRPr>
            </a:lvl4pPr>
            <a:lvl5pPr>
              <a:buClr>
                <a:srgbClr val="3C2B7C"/>
              </a:buClr>
              <a:defRPr b="0" i="0">
                <a:latin typeface="Arial" panose="020B0604020202020204" pitchFamily="34" charset="0"/>
                <a:cs typeface="Arial" panose="020B0604020202020204" pitchFamily="34" charset="0"/>
              </a:defRPr>
            </a:lvl5pPr>
          </a:lstStyle>
          <a:p>
            <a:pPr lvl="0" rtl="0"/>
            <a:r>
              <a:rPr lang="sv"/>
              <a:t>Click to add text</a:t>
            </a:r>
          </a:p>
        </p:txBody>
      </p:sp>
      <p:sp>
        <p:nvSpPr>
          <p:cNvPr id="3" name="Text Placeholder 4">
            <a:extLst>
              <a:ext uri="{FF2B5EF4-FFF2-40B4-BE49-F238E27FC236}">
                <a16:creationId xmlns:a16="http://schemas.microsoft.com/office/drawing/2014/main" id="{F7A404EF-7A29-4A24-84C6-C658C872A844}"/>
              </a:ext>
            </a:extLst>
          </p:cNvPr>
          <p:cNvSpPr>
            <a:spLocks noGrp="1"/>
          </p:cNvSpPr>
          <p:nvPr>
            <p:ph type="body" sz="quarter" idx="13" hasCustomPrompt="1"/>
          </p:nvPr>
        </p:nvSpPr>
        <p:spPr>
          <a:xfrm>
            <a:off x="288756" y="1371599"/>
            <a:ext cx="4184942" cy="3119967"/>
          </a:xfrm>
        </p:spPr>
        <p:txBody>
          <a:bodyPr rtlCol="0">
            <a:normAutofit/>
          </a:bodyPr>
          <a:lstStyle>
            <a:lvl1pPr marL="0" indent="0">
              <a:buClr>
                <a:schemeClr val="bg2"/>
              </a:buClr>
              <a:buNone/>
              <a:defRPr sz="2000" b="0" i="0">
                <a:solidFill>
                  <a:schemeClr val="tx1"/>
                </a:solidFill>
                <a:latin typeface="Arial" panose="020B0604020202020204" pitchFamily="34" charset="0"/>
                <a:cs typeface="Arial" panose="020B0604020202020204" pitchFamily="34" charset="0"/>
              </a:defRPr>
            </a:lvl1pPr>
            <a:lvl2pPr>
              <a:buClr>
                <a:srgbClr val="3C2B7C"/>
              </a:buClr>
              <a:defRPr b="0" i="0">
                <a:latin typeface="Arial" panose="020B0604020202020204" pitchFamily="34" charset="0"/>
                <a:cs typeface="Arial" panose="020B0604020202020204" pitchFamily="34" charset="0"/>
              </a:defRPr>
            </a:lvl2pPr>
            <a:lvl3pPr>
              <a:buClr>
                <a:srgbClr val="3C2B7C"/>
              </a:buClr>
              <a:defRPr b="0" i="0">
                <a:latin typeface="Arial" panose="020B0604020202020204" pitchFamily="34" charset="0"/>
                <a:cs typeface="Arial" panose="020B0604020202020204" pitchFamily="34" charset="0"/>
              </a:defRPr>
            </a:lvl3pPr>
            <a:lvl4pPr>
              <a:buClr>
                <a:srgbClr val="3C2B7C"/>
              </a:buClr>
              <a:defRPr b="0" i="0">
                <a:latin typeface="Arial" panose="020B0604020202020204" pitchFamily="34" charset="0"/>
                <a:cs typeface="Arial" panose="020B0604020202020204" pitchFamily="34" charset="0"/>
              </a:defRPr>
            </a:lvl4pPr>
            <a:lvl5pPr>
              <a:buClr>
                <a:srgbClr val="3C2B7C"/>
              </a:buClr>
              <a:defRPr b="0" i="0">
                <a:latin typeface="Arial" panose="020B0604020202020204" pitchFamily="34" charset="0"/>
                <a:cs typeface="Arial" panose="020B0604020202020204" pitchFamily="34" charset="0"/>
              </a:defRPr>
            </a:lvl5pPr>
          </a:lstStyle>
          <a:p>
            <a:pPr lvl="0" rtl="0"/>
            <a:r>
              <a:rPr lang="sv"/>
              <a:t>Click to add text</a:t>
            </a:r>
          </a:p>
        </p:txBody>
      </p:sp>
      <p:sp>
        <p:nvSpPr>
          <p:cNvPr id="4" name="TextBox 3">
            <a:extLst>
              <a:ext uri="{FF2B5EF4-FFF2-40B4-BE49-F238E27FC236}">
                <a16:creationId xmlns:a16="http://schemas.microsoft.com/office/drawing/2014/main" id="{CB64B76B-6347-F6B9-B4FD-6A7AC5DAA95F}"/>
              </a:ext>
            </a:extLst>
          </p:cNvPr>
          <p:cNvSpPr txBox="1"/>
          <p:nvPr userDrawn="1"/>
        </p:nvSpPr>
        <p:spPr>
          <a:xfrm>
            <a:off x="261932" y="4726256"/>
            <a:ext cx="4184941" cy="230832"/>
          </a:xfrm>
          <a:prstGeom prst="rect">
            <a:avLst/>
          </a:prstGeom>
          <a:noFill/>
        </p:spPr>
        <p:txBody>
          <a:bodyPr wrap="square" rtlCol="0">
            <a:spAutoFit/>
          </a:bodyPr>
          <a:lstStyle/>
          <a:p>
            <a:pPr rtl="0"/>
            <a:r>
              <a:rPr lang="sv" sz="900" b="0" i="0">
                <a:solidFill>
                  <a:schemeClr val="tx1"/>
                </a:solidFill>
                <a:latin typeface="Arial" panose="020B0604020202020204" pitchFamily="34" charset="0"/>
                <a:cs typeface="Arial" panose="020B0604020202020204" pitchFamily="34" charset="0"/>
              </a:rPr>
              <a:t>Varsinais-Suomen hyvinvointialue • Egentliga Finlands välfärdsområde</a:t>
            </a:r>
            <a:endParaRPr lang="en-FI" sz="900" b="0" i="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7010700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7_Two Content">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456EE12E-333A-1408-1758-B01EEA06A50A}"/>
              </a:ext>
            </a:extLst>
          </p:cNvPr>
          <p:cNvSpPr>
            <a:spLocks noGrp="1"/>
          </p:cNvSpPr>
          <p:nvPr>
            <p:ph type="ctrTitle"/>
          </p:nvPr>
        </p:nvSpPr>
        <p:spPr>
          <a:xfrm>
            <a:off x="288755" y="344411"/>
            <a:ext cx="8601075" cy="812067"/>
          </a:xfrm>
        </p:spPr>
        <p:txBody>
          <a:bodyPr rtlCol="0" anchor="ctr">
            <a:noAutofit/>
          </a:bodyPr>
          <a:lstStyle>
            <a:lvl1pPr algn="l">
              <a:lnSpc>
                <a:spcPct val="100000"/>
              </a:lnSpc>
              <a:defRPr sz="2400" b="1" i="0">
                <a:solidFill>
                  <a:srgbClr val="3C2B7C"/>
                </a:solidFill>
                <a:latin typeface="Arial" panose="020B0604020202020204" pitchFamily="34" charset="0"/>
                <a:cs typeface="Arial" panose="020B0604020202020204" pitchFamily="34" charset="0"/>
              </a:defRPr>
            </a:lvl1pPr>
          </a:lstStyle>
          <a:p>
            <a:pPr rtl="0"/>
            <a:r>
              <a:rPr lang="sv"/>
              <a:t>Click to edit Master title style</a:t>
            </a:r>
            <a:endParaRPr lang="en-FI"/>
          </a:p>
        </p:txBody>
      </p:sp>
      <p:pic>
        <p:nvPicPr>
          <p:cNvPr id="6" name="Picture 5" descr="Varha logo">
            <a:extLst>
              <a:ext uri="{FF2B5EF4-FFF2-40B4-BE49-F238E27FC236}">
                <a16:creationId xmlns:a16="http://schemas.microsoft.com/office/drawing/2014/main" id="{7E6651AA-666B-8440-4B97-317739951C85}"/>
              </a:ext>
            </a:extLst>
          </p:cNvPr>
          <p:cNvPicPr>
            <a:picLocks noChangeAspect="1"/>
          </p:cNvPicPr>
          <p:nvPr userDrawn="1"/>
        </p:nvPicPr>
        <p:blipFill>
          <a:blip r:embed="rId2"/>
          <a:stretch>
            <a:fillRect/>
          </a:stretch>
        </p:blipFill>
        <p:spPr>
          <a:xfrm>
            <a:off x="8219516" y="4701864"/>
            <a:ext cx="736793" cy="292032"/>
          </a:xfrm>
          <a:prstGeom prst="rect">
            <a:avLst/>
          </a:prstGeom>
        </p:spPr>
      </p:pic>
      <p:sp>
        <p:nvSpPr>
          <p:cNvPr id="4" name="Rectangle 3">
            <a:extLst>
              <a:ext uri="{FF2B5EF4-FFF2-40B4-BE49-F238E27FC236}">
                <a16:creationId xmlns:a16="http://schemas.microsoft.com/office/drawing/2014/main" id="{1ADD6417-D490-3746-6576-906E6C71C158}"/>
              </a:ext>
            </a:extLst>
          </p:cNvPr>
          <p:cNvSpPr/>
          <p:nvPr userDrawn="1"/>
        </p:nvSpPr>
        <p:spPr>
          <a:xfrm>
            <a:off x="4704890" y="1367366"/>
            <a:ext cx="4184941" cy="311996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FI" sz="1800">
              <a:ln>
                <a:noFill/>
              </a:ln>
            </a:endParaRPr>
          </a:p>
        </p:txBody>
      </p:sp>
      <p:sp>
        <p:nvSpPr>
          <p:cNvPr id="5" name="Text Placeholder 3">
            <a:extLst>
              <a:ext uri="{FF2B5EF4-FFF2-40B4-BE49-F238E27FC236}">
                <a16:creationId xmlns:a16="http://schemas.microsoft.com/office/drawing/2014/main" id="{8AF85DA5-D035-63BF-0B0F-9AA288AAAEA3}"/>
              </a:ext>
            </a:extLst>
          </p:cNvPr>
          <p:cNvSpPr>
            <a:spLocks noGrp="1"/>
          </p:cNvSpPr>
          <p:nvPr>
            <p:ph type="body" sz="quarter" idx="15" hasCustomPrompt="1"/>
          </p:nvPr>
        </p:nvSpPr>
        <p:spPr>
          <a:xfrm>
            <a:off x="288754" y="1368001"/>
            <a:ext cx="4150359" cy="3209925"/>
          </a:xfrm>
        </p:spPr>
        <p:txBody>
          <a:bodyPr rtlCol="0">
            <a:normAutofit/>
          </a:bodyPr>
          <a:lstStyle>
            <a:lvl1pPr>
              <a:buClr>
                <a:schemeClr val="bg2"/>
              </a:buClr>
              <a:defRPr sz="2000" b="0" i="0">
                <a:latin typeface="Arial" panose="020B0604020202020204" pitchFamily="34" charset="0"/>
                <a:cs typeface="Arial" panose="020B0604020202020204" pitchFamily="34" charset="0"/>
              </a:defRPr>
            </a:lvl1pPr>
            <a:lvl2pPr>
              <a:buClr>
                <a:srgbClr val="3C2B7C"/>
              </a:buClr>
              <a:defRPr sz="1200" b="0" i="0">
                <a:latin typeface="Arial" panose="020B0604020202020204" pitchFamily="34" charset="0"/>
                <a:cs typeface="Arial" panose="020B0604020202020204" pitchFamily="34" charset="0"/>
              </a:defRPr>
            </a:lvl2pPr>
            <a:lvl3pPr>
              <a:buClr>
                <a:srgbClr val="3C2B7C"/>
              </a:buClr>
              <a:defRPr sz="1100" b="0" i="0">
                <a:latin typeface="Arial" panose="020B0604020202020204" pitchFamily="34" charset="0"/>
                <a:cs typeface="Arial" panose="020B0604020202020204" pitchFamily="34" charset="0"/>
              </a:defRPr>
            </a:lvl3pPr>
            <a:lvl4pPr>
              <a:buClr>
                <a:srgbClr val="3C2B7C"/>
              </a:buClr>
              <a:defRPr sz="1050" b="0" i="0">
                <a:latin typeface="Arial" panose="020B0604020202020204" pitchFamily="34" charset="0"/>
                <a:cs typeface="Arial" panose="020B0604020202020204" pitchFamily="34" charset="0"/>
              </a:defRPr>
            </a:lvl4pPr>
            <a:lvl5pPr>
              <a:buClr>
                <a:srgbClr val="3C2B7C"/>
              </a:buClr>
              <a:defRPr sz="1050" b="0" i="0">
                <a:latin typeface="Arial" panose="020B0604020202020204" pitchFamily="34" charset="0"/>
                <a:cs typeface="Arial" panose="020B0604020202020204" pitchFamily="34" charset="0"/>
              </a:defRPr>
            </a:lvl5pPr>
          </a:lstStyle>
          <a:p>
            <a:pPr lvl="0" rtl="0"/>
            <a:r>
              <a:rPr lang="sv"/>
              <a:t>Click to add text</a:t>
            </a:r>
          </a:p>
        </p:txBody>
      </p:sp>
      <p:sp>
        <p:nvSpPr>
          <p:cNvPr id="7" name="Text Placeholder 4">
            <a:extLst>
              <a:ext uri="{FF2B5EF4-FFF2-40B4-BE49-F238E27FC236}">
                <a16:creationId xmlns:a16="http://schemas.microsoft.com/office/drawing/2014/main" id="{DA49E7BE-8C9C-9235-86F0-E2296E8C4968}"/>
              </a:ext>
            </a:extLst>
          </p:cNvPr>
          <p:cNvSpPr>
            <a:spLocks noGrp="1"/>
          </p:cNvSpPr>
          <p:nvPr>
            <p:ph type="body" sz="quarter" idx="14" hasCustomPrompt="1"/>
          </p:nvPr>
        </p:nvSpPr>
        <p:spPr>
          <a:xfrm>
            <a:off x="4936081" y="1586723"/>
            <a:ext cx="3695687" cy="2655078"/>
          </a:xfrm>
        </p:spPr>
        <p:txBody>
          <a:bodyPr rtlCol="0">
            <a:normAutofit/>
          </a:bodyPr>
          <a:lstStyle>
            <a:lvl1pPr marL="0" indent="0">
              <a:buClr>
                <a:schemeClr val="bg2"/>
              </a:buClr>
              <a:buNone/>
              <a:defRPr sz="1800" b="0" i="0">
                <a:solidFill>
                  <a:schemeClr val="bg1"/>
                </a:solidFill>
                <a:latin typeface="Arial" panose="020B0604020202020204" pitchFamily="34" charset="0"/>
                <a:cs typeface="Arial" panose="020B0604020202020204" pitchFamily="34" charset="0"/>
              </a:defRPr>
            </a:lvl1pPr>
            <a:lvl2pPr>
              <a:buClr>
                <a:srgbClr val="3C2B7C"/>
              </a:buClr>
              <a:defRPr b="0" i="0">
                <a:latin typeface="Arial" panose="020B0604020202020204" pitchFamily="34" charset="0"/>
                <a:cs typeface="Arial" panose="020B0604020202020204" pitchFamily="34" charset="0"/>
              </a:defRPr>
            </a:lvl2pPr>
            <a:lvl3pPr>
              <a:buClr>
                <a:srgbClr val="3C2B7C"/>
              </a:buClr>
              <a:defRPr b="0" i="0">
                <a:latin typeface="Arial" panose="020B0604020202020204" pitchFamily="34" charset="0"/>
                <a:cs typeface="Arial" panose="020B0604020202020204" pitchFamily="34" charset="0"/>
              </a:defRPr>
            </a:lvl3pPr>
            <a:lvl4pPr>
              <a:buClr>
                <a:srgbClr val="3C2B7C"/>
              </a:buClr>
              <a:defRPr b="0" i="0">
                <a:latin typeface="Arial" panose="020B0604020202020204" pitchFamily="34" charset="0"/>
                <a:cs typeface="Arial" panose="020B0604020202020204" pitchFamily="34" charset="0"/>
              </a:defRPr>
            </a:lvl4pPr>
            <a:lvl5pPr>
              <a:buClr>
                <a:srgbClr val="3C2B7C"/>
              </a:buClr>
              <a:defRPr b="0" i="0">
                <a:latin typeface="Arial" panose="020B0604020202020204" pitchFamily="34" charset="0"/>
                <a:cs typeface="Arial" panose="020B0604020202020204" pitchFamily="34" charset="0"/>
              </a:defRPr>
            </a:lvl5pPr>
          </a:lstStyle>
          <a:p>
            <a:pPr lvl="0" rtl="0"/>
            <a:r>
              <a:rPr lang="sv"/>
              <a:t>Click to add text</a:t>
            </a:r>
          </a:p>
        </p:txBody>
      </p:sp>
      <p:sp>
        <p:nvSpPr>
          <p:cNvPr id="2" name="TextBox 1">
            <a:extLst>
              <a:ext uri="{FF2B5EF4-FFF2-40B4-BE49-F238E27FC236}">
                <a16:creationId xmlns:a16="http://schemas.microsoft.com/office/drawing/2014/main" id="{2B6E5E7B-16C9-3FF2-D1E4-62DB50712A8A}"/>
              </a:ext>
            </a:extLst>
          </p:cNvPr>
          <p:cNvSpPr txBox="1"/>
          <p:nvPr userDrawn="1"/>
        </p:nvSpPr>
        <p:spPr>
          <a:xfrm>
            <a:off x="261932" y="4726256"/>
            <a:ext cx="4184941" cy="230832"/>
          </a:xfrm>
          <a:prstGeom prst="rect">
            <a:avLst/>
          </a:prstGeom>
          <a:noFill/>
        </p:spPr>
        <p:txBody>
          <a:bodyPr wrap="square" rtlCol="0">
            <a:spAutoFit/>
          </a:bodyPr>
          <a:lstStyle/>
          <a:p>
            <a:pPr rtl="0"/>
            <a:r>
              <a:rPr lang="sv" sz="900" b="0" i="0">
                <a:solidFill>
                  <a:schemeClr val="tx1"/>
                </a:solidFill>
                <a:latin typeface="Arial" panose="020B0604020202020204" pitchFamily="34" charset="0"/>
                <a:cs typeface="Arial" panose="020B0604020202020204" pitchFamily="34" charset="0"/>
              </a:rPr>
              <a:t>Varsinais-Suomen hyvinvointialue • Egentliga Finlands välfärdsområde</a:t>
            </a:r>
            <a:endParaRPr lang="en-FI" sz="900" b="0" i="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0639603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456EE12E-333A-1408-1758-B01EEA06A50A}"/>
              </a:ext>
            </a:extLst>
          </p:cNvPr>
          <p:cNvSpPr>
            <a:spLocks noGrp="1"/>
          </p:cNvSpPr>
          <p:nvPr>
            <p:ph type="ctrTitle"/>
          </p:nvPr>
        </p:nvSpPr>
        <p:spPr>
          <a:xfrm>
            <a:off x="288757" y="344411"/>
            <a:ext cx="4756657" cy="812067"/>
          </a:xfrm>
        </p:spPr>
        <p:txBody>
          <a:bodyPr rtlCol="0" anchor="ctr">
            <a:noAutofit/>
          </a:bodyPr>
          <a:lstStyle>
            <a:lvl1pPr algn="l">
              <a:lnSpc>
                <a:spcPct val="100000"/>
              </a:lnSpc>
              <a:defRPr sz="2400" b="1" i="0">
                <a:solidFill>
                  <a:srgbClr val="3C2B7C"/>
                </a:solidFill>
                <a:latin typeface="Arial" panose="020B0604020202020204" pitchFamily="34" charset="0"/>
                <a:cs typeface="Arial" panose="020B0604020202020204" pitchFamily="34" charset="0"/>
              </a:defRPr>
            </a:lvl1pPr>
          </a:lstStyle>
          <a:p>
            <a:pPr rtl="0"/>
            <a:r>
              <a:rPr lang="sv"/>
              <a:t>Click to edit Master title style</a:t>
            </a:r>
            <a:endParaRPr lang="en-FI"/>
          </a:p>
        </p:txBody>
      </p:sp>
      <p:pic>
        <p:nvPicPr>
          <p:cNvPr id="3" name="Picture 2" descr="Varha logo">
            <a:extLst>
              <a:ext uri="{FF2B5EF4-FFF2-40B4-BE49-F238E27FC236}">
                <a16:creationId xmlns:a16="http://schemas.microsoft.com/office/drawing/2014/main" id="{BB9844DF-4DE9-4398-EED5-8D18A438BFFF}"/>
              </a:ext>
            </a:extLst>
          </p:cNvPr>
          <p:cNvPicPr>
            <a:picLocks noChangeAspect="1"/>
          </p:cNvPicPr>
          <p:nvPr userDrawn="1"/>
        </p:nvPicPr>
        <p:blipFill>
          <a:blip r:embed="rId2"/>
          <a:stretch>
            <a:fillRect/>
          </a:stretch>
        </p:blipFill>
        <p:spPr>
          <a:xfrm>
            <a:off x="8219516" y="4701864"/>
            <a:ext cx="736793" cy="292032"/>
          </a:xfrm>
          <a:prstGeom prst="rect">
            <a:avLst/>
          </a:prstGeom>
        </p:spPr>
      </p:pic>
      <p:sp>
        <p:nvSpPr>
          <p:cNvPr id="2" name="Text Placeholder 3">
            <a:extLst>
              <a:ext uri="{FF2B5EF4-FFF2-40B4-BE49-F238E27FC236}">
                <a16:creationId xmlns:a16="http://schemas.microsoft.com/office/drawing/2014/main" id="{E9C31137-8D34-71B8-191D-EA0486427E7B}"/>
              </a:ext>
            </a:extLst>
          </p:cNvPr>
          <p:cNvSpPr>
            <a:spLocks noGrp="1"/>
          </p:cNvSpPr>
          <p:nvPr>
            <p:ph type="body" sz="quarter" idx="15" hasCustomPrompt="1"/>
          </p:nvPr>
        </p:nvSpPr>
        <p:spPr>
          <a:xfrm>
            <a:off x="288754" y="1368001"/>
            <a:ext cx="4756657" cy="3162725"/>
          </a:xfrm>
        </p:spPr>
        <p:txBody>
          <a:bodyPr rtlCol="0">
            <a:normAutofit/>
          </a:bodyPr>
          <a:lstStyle>
            <a:lvl1pPr>
              <a:buClr>
                <a:schemeClr val="bg2"/>
              </a:buClr>
              <a:defRPr sz="2000" b="0" i="0">
                <a:latin typeface="Arial" panose="020B0604020202020204" pitchFamily="34" charset="0"/>
                <a:cs typeface="Arial" panose="020B0604020202020204" pitchFamily="34" charset="0"/>
              </a:defRPr>
            </a:lvl1pPr>
            <a:lvl2pPr>
              <a:buClr>
                <a:srgbClr val="3C2B7C"/>
              </a:buClr>
              <a:defRPr sz="1200" b="0" i="0">
                <a:latin typeface="Arial" panose="020B0604020202020204" pitchFamily="34" charset="0"/>
                <a:cs typeface="Arial" panose="020B0604020202020204" pitchFamily="34" charset="0"/>
              </a:defRPr>
            </a:lvl2pPr>
            <a:lvl3pPr>
              <a:buClr>
                <a:srgbClr val="3C2B7C"/>
              </a:buClr>
              <a:defRPr sz="1100" b="0" i="0">
                <a:latin typeface="Arial" panose="020B0604020202020204" pitchFamily="34" charset="0"/>
                <a:cs typeface="Arial" panose="020B0604020202020204" pitchFamily="34" charset="0"/>
              </a:defRPr>
            </a:lvl3pPr>
            <a:lvl4pPr>
              <a:buClr>
                <a:srgbClr val="3C2B7C"/>
              </a:buClr>
              <a:defRPr sz="1050" b="0" i="0">
                <a:latin typeface="Arial" panose="020B0604020202020204" pitchFamily="34" charset="0"/>
                <a:cs typeface="Arial" panose="020B0604020202020204" pitchFamily="34" charset="0"/>
              </a:defRPr>
            </a:lvl4pPr>
            <a:lvl5pPr>
              <a:buClr>
                <a:srgbClr val="3C2B7C"/>
              </a:buClr>
              <a:defRPr sz="1050" b="0" i="0">
                <a:latin typeface="Arial" panose="020B0604020202020204" pitchFamily="34" charset="0"/>
                <a:cs typeface="Arial" panose="020B0604020202020204" pitchFamily="34" charset="0"/>
              </a:defRPr>
            </a:lvl5pPr>
          </a:lstStyle>
          <a:p>
            <a:pPr lvl="0" rtl="0"/>
            <a:r>
              <a:rPr lang="sv"/>
              <a:t>Click to add text</a:t>
            </a:r>
          </a:p>
        </p:txBody>
      </p:sp>
      <p:sp>
        <p:nvSpPr>
          <p:cNvPr id="11" name="Content Placeholder 10">
            <a:extLst>
              <a:ext uri="{FF2B5EF4-FFF2-40B4-BE49-F238E27FC236}">
                <a16:creationId xmlns:a16="http://schemas.microsoft.com/office/drawing/2014/main" id="{7D30AA9E-E208-1E18-A27C-A646855BE711}"/>
              </a:ext>
            </a:extLst>
          </p:cNvPr>
          <p:cNvSpPr>
            <a:spLocks noGrp="1"/>
          </p:cNvSpPr>
          <p:nvPr>
            <p:ph sz="quarter" idx="17" hasCustomPrompt="1"/>
          </p:nvPr>
        </p:nvSpPr>
        <p:spPr>
          <a:xfrm>
            <a:off x="5289550" y="-1"/>
            <a:ext cx="3854450" cy="4530726"/>
          </a:xfrm>
        </p:spPr>
        <p:txBody>
          <a:bodyPr rtlCol="0" anchor="ctr"/>
          <a:lstStyle>
            <a:lvl1pPr marL="0" indent="0" algn="ctr">
              <a:buNone/>
              <a:defRPr b="0" i="0">
                <a:solidFill>
                  <a:schemeClr val="tx1"/>
                </a:solidFill>
                <a:latin typeface="Arial" panose="020B0604020202020204" pitchFamily="34" charset="0"/>
                <a:cs typeface="Arial" panose="020B0604020202020204" pitchFamily="34" charset="0"/>
              </a:defRPr>
            </a:lvl1pPr>
          </a:lstStyle>
          <a:p>
            <a:pPr lvl="0" rtl="0"/>
            <a:r>
              <a:rPr lang="sv"/>
              <a:t>Kuva, taulukko tai muu elementti</a:t>
            </a:r>
            <a:endParaRPr lang="en-GB"/>
          </a:p>
        </p:txBody>
      </p:sp>
      <p:sp>
        <p:nvSpPr>
          <p:cNvPr id="5" name="TextBox 4">
            <a:extLst>
              <a:ext uri="{FF2B5EF4-FFF2-40B4-BE49-F238E27FC236}">
                <a16:creationId xmlns:a16="http://schemas.microsoft.com/office/drawing/2014/main" id="{462A39A6-E8F5-4190-1EE9-48EF72F4EDC0}"/>
              </a:ext>
            </a:extLst>
          </p:cNvPr>
          <p:cNvSpPr txBox="1"/>
          <p:nvPr userDrawn="1"/>
        </p:nvSpPr>
        <p:spPr>
          <a:xfrm>
            <a:off x="261932" y="4726256"/>
            <a:ext cx="4184941" cy="230832"/>
          </a:xfrm>
          <a:prstGeom prst="rect">
            <a:avLst/>
          </a:prstGeom>
          <a:noFill/>
        </p:spPr>
        <p:txBody>
          <a:bodyPr wrap="square" rtlCol="0">
            <a:spAutoFit/>
          </a:bodyPr>
          <a:lstStyle/>
          <a:p>
            <a:pPr rtl="0"/>
            <a:r>
              <a:rPr lang="sv" sz="900" b="0" i="0">
                <a:solidFill>
                  <a:schemeClr val="tx1"/>
                </a:solidFill>
                <a:latin typeface="Arial" panose="020B0604020202020204" pitchFamily="34" charset="0"/>
                <a:cs typeface="Arial" panose="020B0604020202020204" pitchFamily="34" charset="0"/>
              </a:rPr>
              <a:t>Varsinais-Suomen hyvinvointialue • Egentliga Finlands välfärdsområde</a:t>
            </a:r>
            <a:endParaRPr lang="en-FI" sz="900" b="0" i="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37915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4_Two Conten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FDA8663-BC8C-0B88-120C-C2B7BFEC8DDA}"/>
              </a:ext>
            </a:extLst>
          </p:cNvPr>
          <p:cNvSpPr/>
          <p:nvPr userDrawn="1"/>
        </p:nvSpPr>
        <p:spPr>
          <a:xfrm>
            <a:off x="0" y="0"/>
            <a:ext cx="9144000" cy="5143500"/>
          </a:xfrm>
          <a:prstGeom prst="rect">
            <a:avLst/>
          </a:prstGeom>
          <a:solidFill>
            <a:srgbClr val="3C2B7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FI" sz="1800">
              <a:solidFill>
                <a:schemeClr val="bg1"/>
              </a:solidFill>
            </a:endParaRPr>
          </a:p>
        </p:txBody>
      </p:sp>
      <p:sp>
        <p:nvSpPr>
          <p:cNvPr id="14" name="Title 1">
            <a:extLst>
              <a:ext uri="{FF2B5EF4-FFF2-40B4-BE49-F238E27FC236}">
                <a16:creationId xmlns:a16="http://schemas.microsoft.com/office/drawing/2014/main" id="{456EE12E-333A-1408-1758-B01EEA06A50A}"/>
              </a:ext>
            </a:extLst>
          </p:cNvPr>
          <p:cNvSpPr>
            <a:spLocks noGrp="1"/>
          </p:cNvSpPr>
          <p:nvPr>
            <p:ph type="ctrTitle"/>
          </p:nvPr>
        </p:nvSpPr>
        <p:spPr>
          <a:xfrm>
            <a:off x="288757" y="344411"/>
            <a:ext cx="4184941" cy="812067"/>
          </a:xfrm>
        </p:spPr>
        <p:txBody>
          <a:bodyPr rtlCol="0" anchor="ctr">
            <a:noAutofit/>
          </a:bodyPr>
          <a:lstStyle>
            <a:lvl1pPr algn="l">
              <a:lnSpc>
                <a:spcPct val="100000"/>
              </a:lnSpc>
              <a:defRPr sz="2400" b="1" i="0">
                <a:solidFill>
                  <a:schemeClr val="bg1"/>
                </a:solidFill>
                <a:latin typeface="Arial" panose="020B0604020202020204" pitchFamily="34" charset="0"/>
                <a:cs typeface="Arial" panose="020B0604020202020204" pitchFamily="34" charset="0"/>
              </a:defRPr>
            </a:lvl1pPr>
          </a:lstStyle>
          <a:p>
            <a:pPr rtl="0"/>
            <a:r>
              <a:rPr lang="sv"/>
              <a:t>Click to edit Master title style</a:t>
            </a:r>
            <a:endParaRPr lang="en-FI"/>
          </a:p>
        </p:txBody>
      </p:sp>
      <p:sp>
        <p:nvSpPr>
          <p:cNvPr id="2" name="Text Placeholder 3">
            <a:extLst>
              <a:ext uri="{FF2B5EF4-FFF2-40B4-BE49-F238E27FC236}">
                <a16:creationId xmlns:a16="http://schemas.microsoft.com/office/drawing/2014/main" id="{E9C31137-8D34-71B8-191D-EA0486427E7B}"/>
              </a:ext>
            </a:extLst>
          </p:cNvPr>
          <p:cNvSpPr>
            <a:spLocks noGrp="1"/>
          </p:cNvSpPr>
          <p:nvPr>
            <p:ph type="body" sz="quarter" idx="15" hasCustomPrompt="1"/>
          </p:nvPr>
        </p:nvSpPr>
        <p:spPr>
          <a:xfrm>
            <a:off x="288754" y="1368001"/>
            <a:ext cx="4184941" cy="3162725"/>
          </a:xfrm>
        </p:spPr>
        <p:txBody>
          <a:bodyPr rtlCol="0">
            <a:normAutofit/>
          </a:bodyPr>
          <a:lstStyle>
            <a:lvl1pPr>
              <a:buClr>
                <a:schemeClr val="bg2"/>
              </a:buClr>
              <a:defRPr sz="2000" b="0" i="0">
                <a:solidFill>
                  <a:schemeClr val="bg1"/>
                </a:solidFill>
                <a:latin typeface="Arial" panose="020B0604020202020204" pitchFamily="34" charset="0"/>
                <a:cs typeface="Arial" panose="020B0604020202020204" pitchFamily="34" charset="0"/>
              </a:defRPr>
            </a:lvl1pPr>
            <a:lvl2pPr>
              <a:buClr>
                <a:srgbClr val="3C2B7C"/>
              </a:buClr>
              <a:defRPr sz="1200" b="0" i="0">
                <a:latin typeface="Arial" panose="020B0604020202020204" pitchFamily="34" charset="0"/>
                <a:cs typeface="Arial" panose="020B0604020202020204" pitchFamily="34" charset="0"/>
              </a:defRPr>
            </a:lvl2pPr>
            <a:lvl3pPr>
              <a:buClr>
                <a:srgbClr val="3C2B7C"/>
              </a:buClr>
              <a:defRPr sz="1100" b="0" i="0">
                <a:latin typeface="Arial" panose="020B0604020202020204" pitchFamily="34" charset="0"/>
                <a:cs typeface="Arial" panose="020B0604020202020204" pitchFamily="34" charset="0"/>
              </a:defRPr>
            </a:lvl3pPr>
            <a:lvl4pPr>
              <a:buClr>
                <a:srgbClr val="3C2B7C"/>
              </a:buClr>
              <a:defRPr sz="1050" b="0" i="0">
                <a:latin typeface="Arial" panose="020B0604020202020204" pitchFamily="34" charset="0"/>
                <a:cs typeface="Arial" panose="020B0604020202020204" pitchFamily="34" charset="0"/>
              </a:defRPr>
            </a:lvl4pPr>
            <a:lvl5pPr>
              <a:buClr>
                <a:srgbClr val="3C2B7C"/>
              </a:buClr>
              <a:defRPr sz="1050" b="0" i="0">
                <a:latin typeface="Arial" panose="020B0604020202020204" pitchFamily="34" charset="0"/>
                <a:cs typeface="Arial" panose="020B0604020202020204" pitchFamily="34" charset="0"/>
              </a:defRPr>
            </a:lvl5pPr>
          </a:lstStyle>
          <a:p>
            <a:pPr lvl="0" rtl="0"/>
            <a:r>
              <a:rPr lang="sv"/>
              <a:t>Click to add text</a:t>
            </a:r>
          </a:p>
        </p:txBody>
      </p:sp>
      <p:pic>
        <p:nvPicPr>
          <p:cNvPr id="6" name="Picture 5" descr="Shape&#10;&#10;Description automatically generated">
            <a:extLst>
              <a:ext uri="{FF2B5EF4-FFF2-40B4-BE49-F238E27FC236}">
                <a16:creationId xmlns:a16="http://schemas.microsoft.com/office/drawing/2014/main" id="{20A79B07-E862-4617-B61A-1DCE3E2AE9B1}"/>
              </a:ext>
            </a:extLst>
          </p:cNvPr>
          <p:cNvPicPr>
            <a:picLocks noChangeAspect="1"/>
          </p:cNvPicPr>
          <p:nvPr userDrawn="1"/>
        </p:nvPicPr>
        <p:blipFill>
          <a:blip r:embed="rId2"/>
          <a:stretch>
            <a:fillRect/>
          </a:stretch>
        </p:blipFill>
        <p:spPr>
          <a:xfrm>
            <a:off x="4556975" y="344412"/>
            <a:ext cx="4401306" cy="3907922"/>
          </a:xfrm>
          <a:prstGeom prst="rect">
            <a:avLst/>
          </a:prstGeom>
        </p:spPr>
      </p:pic>
      <p:pic>
        <p:nvPicPr>
          <p:cNvPr id="7" name="Picture 6" descr="A picture containing text, clipart&#10;&#10;Description automatically generated">
            <a:extLst>
              <a:ext uri="{FF2B5EF4-FFF2-40B4-BE49-F238E27FC236}">
                <a16:creationId xmlns:a16="http://schemas.microsoft.com/office/drawing/2014/main" id="{F00224EC-5F8B-C89D-EFFB-5A24506F589B}"/>
              </a:ext>
            </a:extLst>
          </p:cNvPr>
          <p:cNvPicPr>
            <a:picLocks noChangeAspect="1"/>
          </p:cNvPicPr>
          <p:nvPr userDrawn="1"/>
        </p:nvPicPr>
        <p:blipFill>
          <a:blip r:embed="rId3"/>
          <a:stretch>
            <a:fillRect/>
          </a:stretch>
        </p:blipFill>
        <p:spPr>
          <a:xfrm>
            <a:off x="8218800" y="4701600"/>
            <a:ext cx="735706" cy="291600"/>
          </a:xfrm>
          <a:prstGeom prst="rect">
            <a:avLst/>
          </a:prstGeom>
        </p:spPr>
      </p:pic>
      <p:sp>
        <p:nvSpPr>
          <p:cNvPr id="3" name="TextBox 2">
            <a:extLst>
              <a:ext uri="{FF2B5EF4-FFF2-40B4-BE49-F238E27FC236}">
                <a16:creationId xmlns:a16="http://schemas.microsoft.com/office/drawing/2014/main" id="{EC126284-18A5-3853-D543-AF49D667B101}"/>
              </a:ext>
            </a:extLst>
          </p:cNvPr>
          <p:cNvSpPr txBox="1"/>
          <p:nvPr userDrawn="1"/>
        </p:nvSpPr>
        <p:spPr>
          <a:xfrm>
            <a:off x="261932" y="4726256"/>
            <a:ext cx="4184941" cy="230832"/>
          </a:xfrm>
          <a:prstGeom prst="rect">
            <a:avLst/>
          </a:prstGeom>
          <a:noFill/>
        </p:spPr>
        <p:txBody>
          <a:bodyPr wrap="square" rtlCol="0">
            <a:spAutoFit/>
          </a:bodyPr>
          <a:lstStyle/>
          <a:p>
            <a:pPr rtl="0"/>
            <a:r>
              <a:rPr lang="sv" sz="900" b="0" i="0">
                <a:solidFill>
                  <a:schemeClr val="bg1"/>
                </a:solidFill>
                <a:latin typeface="Arial" panose="020B0604020202020204" pitchFamily="34" charset="0"/>
                <a:cs typeface="Arial" panose="020B0604020202020204" pitchFamily="34" charset="0"/>
              </a:rPr>
              <a:t>Varsinais-Suomen hyvinvointialue • Egentliga Finlands välfärdsområde</a:t>
            </a:r>
            <a:endParaRPr lang="en-FI" sz="900" b="0" i="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0051756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4D043F9-26D9-3FD4-2744-6C854E32340B}"/>
              </a:ext>
            </a:extLst>
          </p:cNvPr>
          <p:cNvSpPr/>
          <p:nvPr userDrawn="1"/>
        </p:nvSpPr>
        <p:spPr>
          <a:xfrm>
            <a:off x="0" y="0"/>
            <a:ext cx="9144000" cy="51435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rtlCol="0" anchor="ctr"/>
          <a:lstStyle/>
          <a:p>
            <a:pPr marL="0" marR="0" indent="0" algn="l" defTabSz="685783" rtl="0" eaLnBrk="1" fontAlgn="auto" latinLnBrk="0" hangingPunct="1">
              <a:lnSpc>
                <a:spcPct val="100000"/>
              </a:lnSpc>
              <a:spcBef>
                <a:spcPts val="0"/>
              </a:spcBef>
              <a:spcAft>
                <a:spcPts val="0"/>
              </a:spcAft>
              <a:buClrTx/>
              <a:buSzTx/>
              <a:buFontTx/>
              <a:buNone/>
              <a:tabLst/>
              <a:defRPr/>
            </a:pPr>
            <a:endParaRPr lang="en-FI" sz="3200" b="1" i="0">
              <a:latin typeface="Arial" panose="020B0604020202020204" pitchFamily="34" charset="0"/>
              <a:cs typeface="Arial" panose="020B0604020202020204" pitchFamily="34" charset="0"/>
            </a:endParaRPr>
          </a:p>
        </p:txBody>
      </p:sp>
      <p:pic>
        <p:nvPicPr>
          <p:cNvPr id="5" name="Picture 4" descr="A group of people posing for a photo&#10;&#10;Description automatically generated with medium confidence">
            <a:extLst>
              <a:ext uri="{FF2B5EF4-FFF2-40B4-BE49-F238E27FC236}">
                <a16:creationId xmlns:a16="http://schemas.microsoft.com/office/drawing/2014/main" id="{BF1EEF3B-F8F1-EA08-E410-5DFC9A922B1B}"/>
              </a:ext>
            </a:extLst>
          </p:cNvPr>
          <p:cNvPicPr>
            <a:picLocks noChangeAspect="1"/>
          </p:cNvPicPr>
          <p:nvPr userDrawn="1"/>
        </p:nvPicPr>
        <p:blipFill>
          <a:blip r:embed="rId2"/>
          <a:stretch>
            <a:fillRect/>
          </a:stretch>
        </p:blipFill>
        <p:spPr>
          <a:xfrm>
            <a:off x="3675618" y="272745"/>
            <a:ext cx="5316342" cy="4429499"/>
          </a:xfrm>
          <a:prstGeom prst="rect">
            <a:avLst/>
          </a:prstGeom>
        </p:spPr>
      </p:pic>
      <p:sp>
        <p:nvSpPr>
          <p:cNvPr id="7" name="Title 1">
            <a:extLst>
              <a:ext uri="{FF2B5EF4-FFF2-40B4-BE49-F238E27FC236}">
                <a16:creationId xmlns:a16="http://schemas.microsoft.com/office/drawing/2014/main" id="{8F8C021D-A927-1452-2101-4955460AF557}"/>
              </a:ext>
            </a:extLst>
          </p:cNvPr>
          <p:cNvSpPr>
            <a:spLocks noGrp="1"/>
          </p:cNvSpPr>
          <p:nvPr>
            <p:ph type="ctrTitle"/>
          </p:nvPr>
        </p:nvSpPr>
        <p:spPr>
          <a:xfrm>
            <a:off x="288758" y="2571750"/>
            <a:ext cx="4158114" cy="1790700"/>
          </a:xfrm>
        </p:spPr>
        <p:txBody>
          <a:bodyPr rtlCol="0" anchor="ctr">
            <a:normAutofit/>
          </a:bodyPr>
          <a:lstStyle>
            <a:lvl1pPr marL="0" marR="0" indent="0" algn="l" defTabSz="685783" rtl="0" eaLnBrk="1" fontAlgn="auto" latinLnBrk="0" hangingPunct="1">
              <a:lnSpc>
                <a:spcPct val="100000"/>
              </a:lnSpc>
              <a:spcBef>
                <a:spcPct val="0"/>
              </a:spcBef>
              <a:spcAft>
                <a:spcPts val="0"/>
              </a:spcAft>
              <a:buClrTx/>
              <a:buSzTx/>
              <a:buFontTx/>
              <a:buNone/>
              <a:tabLst/>
              <a:defRPr sz="3200" b="1" i="0">
                <a:solidFill>
                  <a:schemeClr val="bg1"/>
                </a:solidFill>
                <a:latin typeface="Arial" panose="020B0604020202020204" pitchFamily="34" charset="0"/>
                <a:cs typeface="Arial" panose="020B0604020202020204" pitchFamily="34" charset="0"/>
              </a:defRPr>
            </a:lvl1pPr>
          </a:lstStyle>
          <a:p>
            <a:pPr rtl="0"/>
            <a:r>
              <a:rPr lang="sv"/>
              <a:t>Click to edit Master title style</a:t>
            </a:r>
          </a:p>
        </p:txBody>
      </p:sp>
      <p:pic>
        <p:nvPicPr>
          <p:cNvPr id="2" name="Picture 1" descr="A picture containing text, clipart&#10;&#10;Description automatically generated">
            <a:extLst>
              <a:ext uri="{FF2B5EF4-FFF2-40B4-BE49-F238E27FC236}">
                <a16:creationId xmlns:a16="http://schemas.microsoft.com/office/drawing/2014/main" id="{11FBA719-349B-5C9B-9412-D886F8506B34}"/>
              </a:ext>
            </a:extLst>
          </p:cNvPr>
          <p:cNvPicPr>
            <a:picLocks noChangeAspect="1"/>
          </p:cNvPicPr>
          <p:nvPr userDrawn="1"/>
        </p:nvPicPr>
        <p:blipFill>
          <a:blip r:embed="rId3"/>
          <a:stretch>
            <a:fillRect/>
          </a:stretch>
        </p:blipFill>
        <p:spPr>
          <a:xfrm>
            <a:off x="8218800" y="4701600"/>
            <a:ext cx="735706" cy="291600"/>
          </a:xfrm>
          <a:prstGeom prst="rect">
            <a:avLst/>
          </a:prstGeom>
        </p:spPr>
      </p:pic>
      <p:sp>
        <p:nvSpPr>
          <p:cNvPr id="3" name="TextBox 2">
            <a:extLst>
              <a:ext uri="{FF2B5EF4-FFF2-40B4-BE49-F238E27FC236}">
                <a16:creationId xmlns:a16="http://schemas.microsoft.com/office/drawing/2014/main" id="{CFFD3D40-20D3-B7D4-186A-C684E68FF046}"/>
              </a:ext>
            </a:extLst>
          </p:cNvPr>
          <p:cNvSpPr txBox="1"/>
          <p:nvPr userDrawn="1"/>
        </p:nvSpPr>
        <p:spPr>
          <a:xfrm>
            <a:off x="261932" y="4726256"/>
            <a:ext cx="4184941" cy="230832"/>
          </a:xfrm>
          <a:prstGeom prst="rect">
            <a:avLst/>
          </a:prstGeom>
          <a:noFill/>
        </p:spPr>
        <p:txBody>
          <a:bodyPr wrap="square" rtlCol="0">
            <a:spAutoFit/>
          </a:bodyPr>
          <a:lstStyle/>
          <a:p>
            <a:pPr rtl="0"/>
            <a:r>
              <a:rPr lang="sv" sz="900" b="0" i="0">
                <a:solidFill>
                  <a:schemeClr val="bg1"/>
                </a:solidFill>
                <a:latin typeface="Arial" panose="020B0604020202020204" pitchFamily="34" charset="0"/>
                <a:cs typeface="Arial" panose="020B0604020202020204" pitchFamily="34" charset="0"/>
              </a:rPr>
              <a:t>Varsinais-Suomen hyvinvointialue • Egentliga Finlands välfärdsområde</a:t>
            </a:r>
            <a:endParaRPr lang="en-FI" sz="900" b="0" i="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907086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cSld name="Tyhjä">
    <p:spTree>
      <p:nvGrpSpPr>
        <p:cNvPr id="1" name=""/>
        <p:cNvGrpSpPr/>
        <p:nvPr/>
      </p:nvGrpSpPr>
      <p:grpSpPr>
        <a:xfrm>
          <a:off x="0" y="0"/>
          <a:ext cx="0" cy="0"/>
          <a:chOff x="0" y="0"/>
          <a:chExt cx="0" cy="0"/>
        </a:xfrm>
      </p:grpSpPr>
      <p:sp>
        <p:nvSpPr>
          <p:cNvPr id="2" name="Päivämäärän paikkamerkki 1">
            <a:extLst>
              <a:ext uri="{FF2B5EF4-FFF2-40B4-BE49-F238E27FC236}">
                <a16:creationId xmlns:a16="http://schemas.microsoft.com/office/drawing/2014/main" id="{D378C36A-07E7-4B17-BD27-47C1B7DA120D}"/>
              </a:ext>
            </a:extLst>
          </p:cNvPr>
          <p:cNvSpPr>
            <a:spLocks noGrp="1"/>
          </p:cNvSpPr>
          <p:nvPr>
            <p:ph type="dt" sz="half" idx="10"/>
          </p:nvPr>
        </p:nvSpPr>
        <p:spPr/>
        <p:txBody>
          <a:bodyPr rtlCol="0"/>
          <a:lstStyle/>
          <a:p>
            <a:pPr rtl="0"/>
            <a:fld id="{F8A5B349-9F7F-48DC-B53E-75339EE6E85A}" type="datetimeFigureOut">
              <a:rPr lang="fi-FI" smtClean="0"/>
              <a:t>24.11.2025</a:t>
            </a:fld>
            <a:endParaRPr lang="fi-FI"/>
          </a:p>
        </p:txBody>
      </p:sp>
      <p:sp>
        <p:nvSpPr>
          <p:cNvPr id="3" name="Alatunnisteen paikkamerkki 2">
            <a:extLst>
              <a:ext uri="{FF2B5EF4-FFF2-40B4-BE49-F238E27FC236}">
                <a16:creationId xmlns:a16="http://schemas.microsoft.com/office/drawing/2014/main" id="{3E8DF975-D51C-493F-8DF0-7C637387DF8B}"/>
              </a:ext>
            </a:extLst>
          </p:cNvPr>
          <p:cNvSpPr>
            <a:spLocks noGrp="1"/>
          </p:cNvSpPr>
          <p:nvPr>
            <p:ph type="ftr" sz="quarter" idx="11"/>
          </p:nvPr>
        </p:nvSpPr>
        <p:spPr/>
        <p:txBody>
          <a:bodyPr rtlCol="0"/>
          <a:lstStyle/>
          <a:p>
            <a:pPr rtl="0"/>
            <a:endParaRPr lang="fi-FI"/>
          </a:p>
        </p:txBody>
      </p:sp>
      <p:sp>
        <p:nvSpPr>
          <p:cNvPr id="4" name="Dian numeron paikkamerkki 3">
            <a:extLst>
              <a:ext uri="{FF2B5EF4-FFF2-40B4-BE49-F238E27FC236}">
                <a16:creationId xmlns:a16="http://schemas.microsoft.com/office/drawing/2014/main" id="{2D5A47C5-0899-4503-8E64-904403A7B98B}"/>
              </a:ext>
            </a:extLst>
          </p:cNvPr>
          <p:cNvSpPr>
            <a:spLocks noGrp="1"/>
          </p:cNvSpPr>
          <p:nvPr>
            <p:ph type="sldNum" sz="quarter" idx="12"/>
          </p:nvPr>
        </p:nvSpPr>
        <p:spPr/>
        <p:txBody>
          <a:bodyPr rtlCol="0"/>
          <a:lstStyle/>
          <a:p>
            <a:pPr rtl="0"/>
            <a:fld id="{B5C0AE99-53C9-4C65-A88F-5B1DC01C9316}" type="slidenum">
              <a:rPr lang="fi-FI" smtClean="0"/>
              <a:t>‹#›</a:t>
            </a:fld>
            <a:endParaRPr lang="fi-FI"/>
          </a:p>
        </p:txBody>
      </p:sp>
    </p:spTree>
    <p:extLst>
      <p:ext uri="{BB962C8B-B14F-4D97-AF65-F5344CB8AC3E}">
        <p14:creationId xmlns:p14="http://schemas.microsoft.com/office/powerpoint/2010/main" val="111324133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cSld name="Otsikko ja sisältö">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D7489733-3CDF-9044-A35A-890745D8C138}"/>
              </a:ext>
            </a:extLst>
          </p:cNvPr>
          <p:cNvSpPr>
            <a:spLocks noGrp="1"/>
          </p:cNvSpPr>
          <p:nvPr>
            <p:ph type="title"/>
          </p:nvPr>
        </p:nvSpPr>
        <p:spPr/>
        <p:txBody>
          <a:bodyPr rtlCol="0"/>
          <a:lstStyle/>
          <a:p>
            <a:pPr rtl="0"/>
            <a:r>
              <a:rPr lang="sv"/>
              <a:t>Muokkaa ots. perustyyl. napsautt.</a:t>
            </a:r>
          </a:p>
        </p:txBody>
      </p:sp>
      <p:sp>
        <p:nvSpPr>
          <p:cNvPr id="3" name="Sisällön paikkamerkki 2">
            <a:extLst>
              <a:ext uri="{FF2B5EF4-FFF2-40B4-BE49-F238E27FC236}">
                <a16:creationId xmlns:a16="http://schemas.microsoft.com/office/drawing/2014/main" id="{78A7FECA-524F-044B-A123-9F2FF6B7E1C3}"/>
              </a:ext>
            </a:extLst>
          </p:cNvPr>
          <p:cNvSpPr>
            <a:spLocks noGrp="1"/>
          </p:cNvSpPr>
          <p:nvPr>
            <p:ph idx="1"/>
          </p:nvPr>
        </p:nvSpPr>
        <p:spPr/>
        <p:txBody>
          <a:bodyPr rtlCol="0"/>
          <a:lstStyle/>
          <a:p>
            <a:pPr rtl="0"/>
            <a:r>
              <a:rPr lang="sv"/>
              <a:t>Muokkaa tekstin perustyylejä
toinen taso
kolmas taso
neljäs taso
viides taso</a:t>
            </a:r>
          </a:p>
        </p:txBody>
      </p:sp>
      <p:sp>
        <p:nvSpPr>
          <p:cNvPr id="4" name="Päivämäärän paikkamerkki 3">
            <a:extLst>
              <a:ext uri="{FF2B5EF4-FFF2-40B4-BE49-F238E27FC236}">
                <a16:creationId xmlns:a16="http://schemas.microsoft.com/office/drawing/2014/main" id="{F2E01257-42D7-2F42-BBDD-F10F41E4CE00}"/>
              </a:ext>
            </a:extLst>
          </p:cNvPr>
          <p:cNvSpPr>
            <a:spLocks noGrp="1"/>
          </p:cNvSpPr>
          <p:nvPr>
            <p:ph type="dt" sz="half" idx="10"/>
          </p:nvPr>
        </p:nvSpPr>
        <p:spPr/>
        <p:txBody>
          <a:bodyPr rtlCol="0"/>
          <a:lstStyle/>
          <a:p>
            <a:pPr rtl="0"/>
            <a:fld id="{C858BE5A-2802-9D42-B9B7-DFB5A9B47B72}" type="datetimeFigureOut">
              <a:rPr lang="fi-FI" smtClean="0"/>
              <a:t>24.11.2025</a:t>
            </a:fld>
            <a:endParaRPr lang="fi-FI"/>
          </a:p>
        </p:txBody>
      </p:sp>
      <p:sp>
        <p:nvSpPr>
          <p:cNvPr id="5" name="Alatunnisteen paikkamerkki 4">
            <a:extLst>
              <a:ext uri="{FF2B5EF4-FFF2-40B4-BE49-F238E27FC236}">
                <a16:creationId xmlns:a16="http://schemas.microsoft.com/office/drawing/2014/main" id="{A65AA681-C2F6-5F4D-9CDE-899A0463D481}"/>
              </a:ext>
            </a:extLst>
          </p:cNvPr>
          <p:cNvSpPr>
            <a:spLocks noGrp="1"/>
          </p:cNvSpPr>
          <p:nvPr>
            <p:ph type="ftr" sz="quarter" idx="11"/>
          </p:nvPr>
        </p:nvSpPr>
        <p:spPr/>
        <p:txBody>
          <a:bodyPr rtlCol="0"/>
          <a:lstStyle/>
          <a:p>
            <a:pPr rtl="0"/>
            <a:endParaRPr lang="fi-FI"/>
          </a:p>
        </p:txBody>
      </p:sp>
      <p:sp>
        <p:nvSpPr>
          <p:cNvPr id="6" name="Dian numeron paikkamerkki 5">
            <a:extLst>
              <a:ext uri="{FF2B5EF4-FFF2-40B4-BE49-F238E27FC236}">
                <a16:creationId xmlns:a16="http://schemas.microsoft.com/office/drawing/2014/main" id="{26FC3321-7B0C-344A-8E32-B9AF7E9D5EA3}"/>
              </a:ext>
            </a:extLst>
          </p:cNvPr>
          <p:cNvSpPr>
            <a:spLocks noGrp="1"/>
          </p:cNvSpPr>
          <p:nvPr>
            <p:ph type="sldNum" sz="quarter" idx="12"/>
          </p:nvPr>
        </p:nvSpPr>
        <p:spPr/>
        <p:txBody>
          <a:bodyPr rtlCol="0"/>
          <a:lstStyle/>
          <a:p>
            <a:pPr rtl="0"/>
            <a:fld id="{181702DE-B33B-F24D-B7BD-0BD68862588A}" type="slidenum">
              <a:rPr lang="fi-FI" smtClean="0"/>
              <a:t>‹#›</a:t>
            </a:fld>
            <a:endParaRPr lang="fi-FI"/>
          </a:p>
        </p:txBody>
      </p:sp>
    </p:spTree>
    <p:extLst>
      <p:ext uri="{BB962C8B-B14F-4D97-AF65-F5344CB8AC3E}">
        <p14:creationId xmlns:p14="http://schemas.microsoft.com/office/powerpoint/2010/main" val="372666990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5_Two Conten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FDA8663-BC8C-0B88-120C-C2B7BFEC8DDA}"/>
              </a:ext>
            </a:extLst>
          </p:cNvPr>
          <p:cNvSpPr/>
          <p:nvPr userDrawn="1"/>
        </p:nvSpPr>
        <p:spPr>
          <a:xfrm>
            <a:off x="0" y="0"/>
            <a:ext cx="9144000" cy="5143500"/>
          </a:xfrm>
          <a:prstGeom prst="rect">
            <a:avLst/>
          </a:prstGeom>
          <a:solidFill>
            <a:srgbClr val="3C2B7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FI" sz="1800">
              <a:solidFill>
                <a:schemeClr val="bg1"/>
              </a:solidFill>
            </a:endParaRPr>
          </a:p>
        </p:txBody>
      </p:sp>
      <p:sp>
        <p:nvSpPr>
          <p:cNvPr id="14" name="Title 1">
            <a:extLst>
              <a:ext uri="{FF2B5EF4-FFF2-40B4-BE49-F238E27FC236}">
                <a16:creationId xmlns:a16="http://schemas.microsoft.com/office/drawing/2014/main" id="{456EE12E-333A-1408-1758-B01EEA06A50A}"/>
              </a:ext>
            </a:extLst>
          </p:cNvPr>
          <p:cNvSpPr>
            <a:spLocks noGrp="1"/>
          </p:cNvSpPr>
          <p:nvPr>
            <p:ph type="ctrTitle"/>
          </p:nvPr>
        </p:nvSpPr>
        <p:spPr>
          <a:xfrm>
            <a:off x="186018" y="1843010"/>
            <a:ext cx="4184941" cy="812067"/>
          </a:xfrm>
        </p:spPr>
        <p:txBody>
          <a:bodyPr rtlCol="0" anchor="ctr">
            <a:noAutofit/>
          </a:bodyPr>
          <a:lstStyle>
            <a:lvl1pPr algn="l">
              <a:lnSpc>
                <a:spcPct val="100000"/>
              </a:lnSpc>
              <a:defRPr sz="2400" b="1" i="0">
                <a:solidFill>
                  <a:schemeClr val="bg1"/>
                </a:solidFill>
                <a:latin typeface="Arial" panose="020B0604020202020204" pitchFamily="34" charset="0"/>
                <a:cs typeface="Arial" panose="020B0604020202020204" pitchFamily="34" charset="0"/>
              </a:defRPr>
            </a:lvl1pPr>
          </a:lstStyle>
          <a:p>
            <a:pPr rtl="0"/>
            <a:r>
              <a:rPr lang="sv"/>
              <a:t>Click to edit Master title style</a:t>
            </a:r>
            <a:endParaRPr lang="en-FI"/>
          </a:p>
        </p:txBody>
      </p:sp>
      <p:pic>
        <p:nvPicPr>
          <p:cNvPr id="6" name="Picture 5" descr="Shape&#10;&#10;Description automatically generated">
            <a:extLst>
              <a:ext uri="{FF2B5EF4-FFF2-40B4-BE49-F238E27FC236}">
                <a16:creationId xmlns:a16="http://schemas.microsoft.com/office/drawing/2014/main" id="{20A79B07-E862-4617-B61A-1DCE3E2AE9B1}"/>
              </a:ext>
            </a:extLst>
          </p:cNvPr>
          <p:cNvPicPr>
            <a:picLocks noChangeAspect="1"/>
          </p:cNvPicPr>
          <p:nvPr userDrawn="1"/>
        </p:nvPicPr>
        <p:blipFill>
          <a:blip r:embed="rId2"/>
          <a:stretch>
            <a:fillRect/>
          </a:stretch>
        </p:blipFill>
        <p:spPr>
          <a:xfrm>
            <a:off x="4556975" y="344412"/>
            <a:ext cx="4401306" cy="3907922"/>
          </a:xfrm>
          <a:prstGeom prst="rect">
            <a:avLst/>
          </a:prstGeom>
        </p:spPr>
      </p:pic>
    </p:spTree>
    <p:extLst>
      <p:ext uri="{BB962C8B-B14F-4D97-AF65-F5344CB8AC3E}">
        <p14:creationId xmlns:p14="http://schemas.microsoft.com/office/powerpoint/2010/main" val="175186450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6_Two Content">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456EE12E-333A-1408-1758-B01EEA06A50A}"/>
              </a:ext>
            </a:extLst>
          </p:cNvPr>
          <p:cNvSpPr>
            <a:spLocks noGrp="1"/>
          </p:cNvSpPr>
          <p:nvPr>
            <p:ph type="ctrTitle"/>
          </p:nvPr>
        </p:nvSpPr>
        <p:spPr>
          <a:xfrm>
            <a:off x="288755" y="344411"/>
            <a:ext cx="8601075" cy="812067"/>
          </a:xfrm>
        </p:spPr>
        <p:txBody>
          <a:bodyPr rtlCol="0" anchor="ctr">
            <a:noAutofit/>
          </a:bodyPr>
          <a:lstStyle>
            <a:lvl1pPr algn="l">
              <a:lnSpc>
                <a:spcPct val="100000"/>
              </a:lnSpc>
              <a:defRPr sz="2400" b="1" i="0">
                <a:solidFill>
                  <a:srgbClr val="3C2B7C"/>
                </a:solidFill>
                <a:latin typeface="Arial" panose="020B0604020202020204" pitchFamily="34" charset="0"/>
                <a:cs typeface="Arial" panose="020B0604020202020204" pitchFamily="34" charset="0"/>
              </a:defRPr>
            </a:lvl1pPr>
          </a:lstStyle>
          <a:p>
            <a:pPr rtl="0"/>
            <a:r>
              <a:rPr lang="sv"/>
              <a:t>Muokkaa ots. perustyyl. napsautt.</a:t>
            </a:r>
            <a:endParaRPr lang="aa-ET"/>
          </a:p>
        </p:txBody>
      </p:sp>
      <p:sp>
        <p:nvSpPr>
          <p:cNvPr id="3" name="Text Placeholder 4">
            <a:extLst>
              <a:ext uri="{FF2B5EF4-FFF2-40B4-BE49-F238E27FC236}">
                <a16:creationId xmlns:a16="http://schemas.microsoft.com/office/drawing/2014/main" id="{F7A404EF-7A29-4A24-84C6-C658C872A844}"/>
              </a:ext>
            </a:extLst>
          </p:cNvPr>
          <p:cNvSpPr>
            <a:spLocks noGrp="1"/>
          </p:cNvSpPr>
          <p:nvPr>
            <p:ph type="body" sz="quarter" idx="13" hasCustomPrompt="1"/>
          </p:nvPr>
        </p:nvSpPr>
        <p:spPr>
          <a:xfrm>
            <a:off x="288756" y="1371599"/>
            <a:ext cx="4184942" cy="3119967"/>
          </a:xfrm>
        </p:spPr>
        <p:txBody>
          <a:bodyPr rtlCol="0">
            <a:normAutofit/>
          </a:bodyPr>
          <a:lstStyle>
            <a:lvl1pPr marL="0" indent="0">
              <a:buClr>
                <a:schemeClr val="bg2"/>
              </a:buClr>
              <a:buNone/>
              <a:defRPr sz="2000" b="0" i="0">
                <a:solidFill>
                  <a:schemeClr val="tx1"/>
                </a:solidFill>
                <a:latin typeface="Arial" panose="020B0604020202020204" pitchFamily="34" charset="0"/>
                <a:cs typeface="Arial" panose="020B0604020202020204" pitchFamily="34" charset="0"/>
              </a:defRPr>
            </a:lvl1pPr>
            <a:lvl2pPr>
              <a:buClr>
                <a:srgbClr val="3C2B7C"/>
              </a:buClr>
              <a:defRPr b="0" i="0">
                <a:latin typeface="Arial" panose="020B0604020202020204" pitchFamily="34" charset="0"/>
                <a:cs typeface="Arial" panose="020B0604020202020204" pitchFamily="34" charset="0"/>
              </a:defRPr>
            </a:lvl2pPr>
            <a:lvl3pPr>
              <a:buClr>
                <a:srgbClr val="3C2B7C"/>
              </a:buClr>
              <a:defRPr b="0" i="0">
                <a:latin typeface="Arial" panose="020B0604020202020204" pitchFamily="34" charset="0"/>
                <a:cs typeface="Arial" panose="020B0604020202020204" pitchFamily="34" charset="0"/>
              </a:defRPr>
            </a:lvl3pPr>
            <a:lvl4pPr>
              <a:buClr>
                <a:srgbClr val="3C2B7C"/>
              </a:buClr>
              <a:defRPr b="0" i="0">
                <a:latin typeface="Arial" panose="020B0604020202020204" pitchFamily="34" charset="0"/>
                <a:cs typeface="Arial" panose="020B0604020202020204" pitchFamily="34" charset="0"/>
              </a:defRPr>
            </a:lvl4pPr>
            <a:lvl5pPr>
              <a:buClr>
                <a:srgbClr val="3C2B7C"/>
              </a:buClr>
              <a:defRPr b="0" i="0">
                <a:latin typeface="Arial" panose="020B0604020202020204" pitchFamily="34" charset="0"/>
                <a:cs typeface="Arial" panose="020B0604020202020204" pitchFamily="34" charset="0"/>
              </a:defRPr>
            </a:lvl5pPr>
          </a:lstStyle>
          <a:p>
            <a:pPr lvl="0" rtl="0"/>
            <a:r>
              <a:rPr lang="sv"/>
              <a:t>Click to add text</a:t>
            </a:r>
          </a:p>
        </p:txBody>
      </p:sp>
      <p:sp>
        <p:nvSpPr>
          <p:cNvPr id="2" name="Text Placeholder 4">
            <a:extLst>
              <a:ext uri="{FF2B5EF4-FFF2-40B4-BE49-F238E27FC236}">
                <a16:creationId xmlns:a16="http://schemas.microsoft.com/office/drawing/2014/main" id="{2D502719-5FAF-7F13-0BB7-A332466DB372}"/>
              </a:ext>
            </a:extLst>
          </p:cNvPr>
          <p:cNvSpPr>
            <a:spLocks noGrp="1"/>
          </p:cNvSpPr>
          <p:nvPr>
            <p:ph type="body" sz="quarter" idx="12" hasCustomPrompt="1"/>
          </p:nvPr>
        </p:nvSpPr>
        <p:spPr>
          <a:xfrm>
            <a:off x="4704889" y="1371599"/>
            <a:ext cx="4184942" cy="3119967"/>
          </a:xfrm>
        </p:spPr>
        <p:txBody>
          <a:bodyPr rtlCol="0">
            <a:normAutofit/>
          </a:bodyPr>
          <a:lstStyle>
            <a:lvl1pPr marL="0" indent="0">
              <a:buClr>
                <a:schemeClr val="bg2"/>
              </a:buClr>
              <a:buNone/>
              <a:defRPr sz="2000" b="0" i="0">
                <a:solidFill>
                  <a:schemeClr val="tx1"/>
                </a:solidFill>
                <a:latin typeface="Arial" panose="020B0604020202020204" pitchFamily="34" charset="0"/>
                <a:cs typeface="Arial" panose="020B0604020202020204" pitchFamily="34" charset="0"/>
              </a:defRPr>
            </a:lvl1pPr>
            <a:lvl2pPr>
              <a:buClr>
                <a:srgbClr val="3C2B7C"/>
              </a:buClr>
              <a:defRPr b="0" i="0">
                <a:latin typeface="Arial" panose="020B0604020202020204" pitchFamily="34" charset="0"/>
                <a:cs typeface="Arial" panose="020B0604020202020204" pitchFamily="34" charset="0"/>
              </a:defRPr>
            </a:lvl2pPr>
            <a:lvl3pPr>
              <a:buClr>
                <a:srgbClr val="3C2B7C"/>
              </a:buClr>
              <a:defRPr b="0" i="0">
                <a:latin typeface="Arial" panose="020B0604020202020204" pitchFamily="34" charset="0"/>
                <a:cs typeface="Arial" panose="020B0604020202020204" pitchFamily="34" charset="0"/>
              </a:defRPr>
            </a:lvl3pPr>
            <a:lvl4pPr>
              <a:buClr>
                <a:srgbClr val="3C2B7C"/>
              </a:buClr>
              <a:defRPr b="0" i="0">
                <a:latin typeface="Arial" panose="020B0604020202020204" pitchFamily="34" charset="0"/>
                <a:cs typeface="Arial" panose="020B0604020202020204" pitchFamily="34" charset="0"/>
              </a:defRPr>
            </a:lvl4pPr>
            <a:lvl5pPr>
              <a:buClr>
                <a:srgbClr val="3C2B7C"/>
              </a:buClr>
              <a:defRPr b="0" i="0">
                <a:latin typeface="Arial" panose="020B0604020202020204" pitchFamily="34" charset="0"/>
                <a:cs typeface="Arial" panose="020B0604020202020204" pitchFamily="34" charset="0"/>
              </a:defRPr>
            </a:lvl5pPr>
          </a:lstStyle>
          <a:p>
            <a:pPr lvl="0" rtl="0"/>
            <a:r>
              <a:rPr lang="sv"/>
              <a:t>Click to add text</a:t>
            </a:r>
          </a:p>
        </p:txBody>
      </p:sp>
      <p:sp>
        <p:nvSpPr>
          <p:cNvPr id="5" name="Text Placeholder 14">
            <a:extLst>
              <a:ext uri="{FF2B5EF4-FFF2-40B4-BE49-F238E27FC236}">
                <a16:creationId xmlns:a16="http://schemas.microsoft.com/office/drawing/2014/main" id="{C2C74F35-F9A1-1892-48C8-459A70B4F51F}"/>
              </a:ext>
            </a:extLst>
          </p:cNvPr>
          <p:cNvSpPr>
            <a:spLocks noGrp="1"/>
          </p:cNvSpPr>
          <p:nvPr>
            <p:ph type="body" sz="quarter" idx="10" hasCustomPrompt="1"/>
          </p:nvPr>
        </p:nvSpPr>
        <p:spPr>
          <a:xfrm>
            <a:off x="288757" y="4702243"/>
            <a:ext cx="4184941" cy="292032"/>
          </a:xfrm>
        </p:spPr>
        <p:txBody>
          <a:bodyPr rtlCol="0" anchor="ctr">
            <a:noAutofit/>
          </a:bodyPr>
          <a:lstStyle>
            <a:lvl1pPr marL="0" indent="0">
              <a:buNone/>
              <a:defRPr sz="900" b="0" i="0">
                <a:solidFill>
                  <a:schemeClr val="tx1"/>
                </a:solidFill>
                <a:latin typeface="Arial" panose="020B0604020202020204" pitchFamily="34" charset="0"/>
                <a:cs typeface="Arial" panose="020B0604020202020204" pitchFamily="34" charset="0"/>
              </a:defRPr>
            </a:lvl1pPr>
          </a:lstStyle>
          <a:p>
            <a:pPr rtl="0"/>
            <a:r>
              <a:rPr lang="sv" noProof="0"/>
              <a:t>Varsinais-Suomen hyvinvointialue </a:t>
            </a:r>
            <a:r>
              <a:rPr lang="sv"/>
              <a:t>• </a:t>
            </a:r>
            <a:r>
              <a:rPr lang="sv" noProof="0"/>
              <a:t>Egentliga Finlands välfärdsområde</a:t>
            </a:r>
          </a:p>
        </p:txBody>
      </p:sp>
      <p:pic>
        <p:nvPicPr>
          <p:cNvPr id="6" name="Picture 5" descr="Varha logo">
            <a:extLst>
              <a:ext uri="{FF2B5EF4-FFF2-40B4-BE49-F238E27FC236}">
                <a16:creationId xmlns:a16="http://schemas.microsoft.com/office/drawing/2014/main" id="{7E6651AA-666B-8440-4B97-317739951C85}"/>
              </a:ext>
            </a:extLst>
          </p:cNvPr>
          <p:cNvPicPr>
            <a:picLocks noChangeAspect="1"/>
          </p:cNvPicPr>
          <p:nvPr userDrawn="1"/>
        </p:nvPicPr>
        <p:blipFill>
          <a:blip r:embed="rId2"/>
          <a:stretch>
            <a:fillRect/>
          </a:stretch>
        </p:blipFill>
        <p:spPr>
          <a:xfrm>
            <a:off x="8219516" y="4701864"/>
            <a:ext cx="736793" cy="292032"/>
          </a:xfrm>
          <a:prstGeom prst="rect">
            <a:avLst/>
          </a:prstGeom>
        </p:spPr>
      </p:pic>
    </p:spTree>
    <p:extLst>
      <p:ext uri="{BB962C8B-B14F-4D97-AF65-F5344CB8AC3E}">
        <p14:creationId xmlns:p14="http://schemas.microsoft.com/office/powerpoint/2010/main" val="88293324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Kaksi sisältökohdetta">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456EE12E-333A-1408-1758-B01EEA06A50A}"/>
              </a:ext>
            </a:extLst>
          </p:cNvPr>
          <p:cNvSpPr>
            <a:spLocks noGrp="1"/>
          </p:cNvSpPr>
          <p:nvPr>
            <p:ph type="ctrTitle"/>
          </p:nvPr>
        </p:nvSpPr>
        <p:spPr>
          <a:xfrm>
            <a:off x="288755" y="344411"/>
            <a:ext cx="8601075" cy="812067"/>
          </a:xfrm>
        </p:spPr>
        <p:txBody>
          <a:bodyPr rtlCol="0" anchor="ctr">
            <a:noAutofit/>
          </a:bodyPr>
          <a:lstStyle>
            <a:lvl1pPr algn="l">
              <a:lnSpc>
                <a:spcPct val="100000"/>
              </a:lnSpc>
              <a:defRPr sz="2400" b="1" i="0">
                <a:solidFill>
                  <a:srgbClr val="3C2B7C"/>
                </a:solidFill>
                <a:latin typeface="Arial" panose="020B0604020202020204" pitchFamily="34" charset="0"/>
                <a:cs typeface="Arial" panose="020B0604020202020204" pitchFamily="34" charset="0"/>
              </a:defRPr>
            </a:lvl1pPr>
          </a:lstStyle>
          <a:p>
            <a:pPr rtl="0"/>
            <a:r>
              <a:rPr lang="sv"/>
              <a:t>Muokkaa perustyyl. napsautt.</a:t>
            </a:r>
            <a:endParaRPr lang="en-FI"/>
          </a:p>
        </p:txBody>
      </p:sp>
      <p:pic>
        <p:nvPicPr>
          <p:cNvPr id="6" name="Picture 5" descr="Varha logo">
            <a:extLst>
              <a:ext uri="{FF2B5EF4-FFF2-40B4-BE49-F238E27FC236}">
                <a16:creationId xmlns:a16="http://schemas.microsoft.com/office/drawing/2014/main" id="{7E6651AA-666B-8440-4B97-317739951C85}"/>
              </a:ext>
            </a:extLst>
          </p:cNvPr>
          <p:cNvPicPr>
            <a:picLocks noChangeAspect="1"/>
          </p:cNvPicPr>
          <p:nvPr userDrawn="1"/>
        </p:nvPicPr>
        <p:blipFill>
          <a:blip r:embed="rId2"/>
          <a:stretch>
            <a:fillRect/>
          </a:stretch>
        </p:blipFill>
        <p:spPr>
          <a:xfrm>
            <a:off x="8219517" y="4701864"/>
            <a:ext cx="736793" cy="292032"/>
          </a:xfrm>
          <a:prstGeom prst="rect">
            <a:avLst/>
          </a:prstGeom>
        </p:spPr>
      </p:pic>
      <p:sp>
        <p:nvSpPr>
          <p:cNvPr id="3" name="Text Placeholder 3">
            <a:extLst>
              <a:ext uri="{FF2B5EF4-FFF2-40B4-BE49-F238E27FC236}">
                <a16:creationId xmlns:a16="http://schemas.microsoft.com/office/drawing/2014/main" id="{A83E7AB3-CAA3-1A7D-4864-370F10054644}"/>
              </a:ext>
            </a:extLst>
          </p:cNvPr>
          <p:cNvSpPr>
            <a:spLocks noGrp="1"/>
          </p:cNvSpPr>
          <p:nvPr>
            <p:ph type="body" sz="quarter" idx="14" hasCustomPrompt="1"/>
          </p:nvPr>
        </p:nvSpPr>
        <p:spPr>
          <a:xfrm>
            <a:off x="288755" y="1368002"/>
            <a:ext cx="8609713" cy="3209925"/>
          </a:xfrm>
        </p:spPr>
        <p:txBody>
          <a:bodyPr rtlCol="0">
            <a:normAutofit/>
          </a:bodyPr>
          <a:lstStyle>
            <a:lvl1pPr>
              <a:buClr>
                <a:schemeClr val="bg2"/>
              </a:buClr>
              <a:defRPr sz="2000" b="0" i="0">
                <a:latin typeface="Arial" panose="020B0604020202020204" pitchFamily="34" charset="0"/>
                <a:cs typeface="Arial" panose="020B0604020202020204" pitchFamily="34" charset="0"/>
              </a:defRPr>
            </a:lvl1pPr>
            <a:lvl2pPr>
              <a:buClr>
                <a:srgbClr val="3C2B7C"/>
              </a:buClr>
              <a:defRPr sz="1200" b="0" i="0">
                <a:latin typeface="Arial" panose="020B0604020202020204" pitchFamily="34" charset="0"/>
                <a:cs typeface="Arial" panose="020B0604020202020204" pitchFamily="34" charset="0"/>
              </a:defRPr>
            </a:lvl2pPr>
            <a:lvl3pPr>
              <a:buClr>
                <a:srgbClr val="3C2B7C"/>
              </a:buClr>
              <a:defRPr sz="1100" b="0" i="0">
                <a:latin typeface="Arial" panose="020B0604020202020204" pitchFamily="34" charset="0"/>
                <a:cs typeface="Arial" panose="020B0604020202020204" pitchFamily="34" charset="0"/>
              </a:defRPr>
            </a:lvl3pPr>
            <a:lvl4pPr>
              <a:buClr>
                <a:srgbClr val="3C2B7C"/>
              </a:buClr>
              <a:defRPr sz="1050" b="0" i="0">
                <a:latin typeface="Arial" panose="020B0604020202020204" pitchFamily="34" charset="0"/>
                <a:cs typeface="Arial" panose="020B0604020202020204" pitchFamily="34" charset="0"/>
              </a:defRPr>
            </a:lvl4pPr>
            <a:lvl5pPr>
              <a:buClr>
                <a:srgbClr val="3C2B7C"/>
              </a:buClr>
              <a:defRPr sz="1050" b="0" i="0">
                <a:latin typeface="Arial" panose="020B0604020202020204" pitchFamily="34" charset="0"/>
                <a:cs typeface="Arial" panose="020B0604020202020204" pitchFamily="34" charset="0"/>
              </a:defRPr>
            </a:lvl5pPr>
          </a:lstStyle>
          <a:p>
            <a:pPr lvl="0" rtl="0"/>
            <a:r>
              <a:rPr lang="sv"/>
              <a:t>Click to add text</a:t>
            </a:r>
          </a:p>
        </p:txBody>
      </p:sp>
      <p:sp>
        <p:nvSpPr>
          <p:cNvPr id="4" name="Text Placeholder 14">
            <a:extLst>
              <a:ext uri="{FF2B5EF4-FFF2-40B4-BE49-F238E27FC236}">
                <a16:creationId xmlns:a16="http://schemas.microsoft.com/office/drawing/2014/main" id="{BFD5E4A1-CFEF-2255-266A-61D69F92B3E4}"/>
              </a:ext>
            </a:extLst>
          </p:cNvPr>
          <p:cNvSpPr>
            <a:spLocks noGrp="1"/>
          </p:cNvSpPr>
          <p:nvPr>
            <p:ph type="body" sz="quarter" idx="10" hasCustomPrompt="1"/>
          </p:nvPr>
        </p:nvSpPr>
        <p:spPr>
          <a:xfrm>
            <a:off x="288758" y="4702243"/>
            <a:ext cx="4184941" cy="292032"/>
          </a:xfrm>
        </p:spPr>
        <p:txBody>
          <a:bodyPr rtlCol="0" anchor="ctr">
            <a:noAutofit/>
          </a:bodyPr>
          <a:lstStyle>
            <a:lvl1pPr marL="0" indent="0">
              <a:buNone/>
              <a:defRPr sz="900" b="0" i="0">
                <a:solidFill>
                  <a:schemeClr val="tx1"/>
                </a:solidFill>
                <a:latin typeface="Arial" panose="020B0604020202020204" pitchFamily="34" charset="0"/>
                <a:cs typeface="Arial" panose="020B0604020202020204" pitchFamily="34" charset="0"/>
              </a:defRPr>
            </a:lvl1pPr>
          </a:lstStyle>
          <a:p>
            <a:pPr rtl="0"/>
            <a:r>
              <a:rPr lang="sv"/>
              <a:t>Varsinais-Suomen hyvinvointialue • Egentliga Finlands välfärdsområde</a:t>
            </a:r>
            <a:endParaRPr lang="en-FI"/>
          </a:p>
        </p:txBody>
      </p:sp>
    </p:spTree>
    <p:extLst>
      <p:ext uri="{BB962C8B-B14F-4D97-AF65-F5344CB8AC3E}">
        <p14:creationId xmlns:p14="http://schemas.microsoft.com/office/powerpoint/2010/main" val="803672358"/>
      </p:ext>
    </p:extLst>
  </p:cSld>
  <p:clrMapOvr>
    <a:masterClrMapping/>
  </p:clrMapOvr>
  <p:hf hdr="0" ftr="0" dt="0"/>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cSld name="Otsikkodia">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ED0BF42E-7BB4-B606-11B7-285DC4D0B2CC}"/>
              </a:ext>
            </a:extLst>
          </p:cNvPr>
          <p:cNvSpPr>
            <a:spLocks noGrp="1"/>
          </p:cNvSpPr>
          <p:nvPr>
            <p:ph type="ctrTitle"/>
          </p:nvPr>
        </p:nvSpPr>
        <p:spPr>
          <a:xfrm>
            <a:off x="1143000" y="841772"/>
            <a:ext cx="6858000" cy="1790700"/>
          </a:xfrm>
        </p:spPr>
        <p:txBody>
          <a:bodyPr rtlCol="0" anchor="b"/>
          <a:lstStyle>
            <a:lvl1pPr algn="ctr">
              <a:defRPr sz="4500"/>
            </a:lvl1pPr>
          </a:lstStyle>
          <a:p>
            <a:pPr rtl="0"/>
            <a:r>
              <a:rPr lang="sv"/>
              <a:t>Muokkaa ots. perustyyl. napsautt.</a:t>
            </a:r>
          </a:p>
        </p:txBody>
      </p:sp>
      <p:sp>
        <p:nvSpPr>
          <p:cNvPr id="3" name="Alaotsikko 2">
            <a:extLst>
              <a:ext uri="{FF2B5EF4-FFF2-40B4-BE49-F238E27FC236}">
                <a16:creationId xmlns:a16="http://schemas.microsoft.com/office/drawing/2014/main" id="{CD1FFB18-8D82-4B5A-360C-DED78556AF17}"/>
              </a:ext>
            </a:extLst>
          </p:cNvPr>
          <p:cNvSpPr>
            <a:spLocks noGrp="1"/>
          </p:cNvSpPr>
          <p:nvPr>
            <p:ph type="subTitle" idx="1"/>
          </p:nvPr>
        </p:nvSpPr>
        <p:spPr>
          <a:xfrm>
            <a:off x="1143000" y="2701528"/>
            <a:ext cx="6858000" cy="1241822"/>
          </a:xfrm>
        </p:spPr>
        <p:txBody>
          <a:bodyPr rtlCol="0"/>
          <a:lstStyle>
            <a:lvl1pPr marL="0" indent="0" algn="ctr">
              <a:buNone/>
              <a:defRPr sz="1800"/>
            </a:lvl1pPr>
            <a:lvl2pPr marL="342884" indent="0" algn="ctr">
              <a:buNone/>
              <a:defRPr sz="1500"/>
            </a:lvl2pPr>
            <a:lvl3pPr marL="685766" indent="0" algn="ctr">
              <a:buNone/>
              <a:defRPr sz="1350"/>
            </a:lvl3pPr>
            <a:lvl4pPr marL="1028649" indent="0" algn="ctr">
              <a:buNone/>
              <a:defRPr sz="1200"/>
            </a:lvl4pPr>
            <a:lvl5pPr marL="1371532" indent="0" algn="ctr">
              <a:buNone/>
              <a:defRPr sz="1200"/>
            </a:lvl5pPr>
            <a:lvl6pPr marL="1714415" indent="0" algn="ctr">
              <a:buNone/>
              <a:defRPr sz="1200"/>
            </a:lvl6pPr>
            <a:lvl7pPr marL="2057297" indent="0" algn="ctr">
              <a:buNone/>
              <a:defRPr sz="1200"/>
            </a:lvl7pPr>
            <a:lvl8pPr marL="2400180" indent="0" algn="ctr">
              <a:buNone/>
              <a:defRPr sz="1200"/>
            </a:lvl8pPr>
            <a:lvl9pPr marL="2743064" indent="0" algn="ctr">
              <a:buNone/>
              <a:defRPr sz="1200"/>
            </a:lvl9pPr>
          </a:lstStyle>
          <a:p>
            <a:pPr rtl="0"/>
            <a:r>
              <a:rPr lang="sv"/>
              <a:t>Muokkaa alaotsikon perustyyliä napsautt.</a:t>
            </a:r>
          </a:p>
        </p:txBody>
      </p:sp>
      <p:sp>
        <p:nvSpPr>
          <p:cNvPr id="4" name="Päivämäärän paikkamerkki 3">
            <a:extLst>
              <a:ext uri="{FF2B5EF4-FFF2-40B4-BE49-F238E27FC236}">
                <a16:creationId xmlns:a16="http://schemas.microsoft.com/office/drawing/2014/main" id="{7F0F54CE-A7D6-8904-E44C-817CEB7A81FB}"/>
              </a:ext>
            </a:extLst>
          </p:cNvPr>
          <p:cNvSpPr>
            <a:spLocks noGrp="1"/>
          </p:cNvSpPr>
          <p:nvPr>
            <p:ph type="dt" sz="half" idx="10"/>
          </p:nvPr>
        </p:nvSpPr>
        <p:spPr/>
        <p:txBody>
          <a:bodyPr rtlCol="0"/>
          <a:lstStyle/>
          <a:p>
            <a:pPr rtl="0"/>
            <a:fld id="{FC368D9E-E8DF-4FE9-8876-E86BD7D333E6}" type="datetimeFigureOut">
              <a:rPr lang="fi-FI" smtClean="0"/>
              <a:t>24.11.2025</a:t>
            </a:fld>
            <a:endParaRPr lang="fi-FI"/>
          </a:p>
        </p:txBody>
      </p:sp>
      <p:sp>
        <p:nvSpPr>
          <p:cNvPr id="5" name="Alatunnisteen paikkamerkki 4">
            <a:extLst>
              <a:ext uri="{FF2B5EF4-FFF2-40B4-BE49-F238E27FC236}">
                <a16:creationId xmlns:a16="http://schemas.microsoft.com/office/drawing/2014/main" id="{645D87B5-060A-891E-CCD7-A344CEC08FFA}"/>
              </a:ext>
            </a:extLst>
          </p:cNvPr>
          <p:cNvSpPr>
            <a:spLocks noGrp="1"/>
          </p:cNvSpPr>
          <p:nvPr>
            <p:ph type="ftr" sz="quarter" idx="11"/>
          </p:nvPr>
        </p:nvSpPr>
        <p:spPr/>
        <p:txBody>
          <a:bodyPr rtlCol="0"/>
          <a:lstStyle/>
          <a:p>
            <a:pPr rtl="0"/>
            <a:endParaRPr lang="fi-FI"/>
          </a:p>
        </p:txBody>
      </p:sp>
      <p:sp>
        <p:nvSpPr>
          <p:cNvPr id="6" name="Dian numeron paikkamerkki 5">
            <a:extLst>
              <a:ext uri="{FF2B5EF4-FFF2-40B4-BE49-F238E27FC236}">
                <a16:creationId xmlns:a16="http://schemas.microsoft.com/office/drawing/2014/main" id="{63B41E4C-8E2E-9B51-4212-BF2D1C629015}"/>
              </a:ext>
            </a:extLst>
          </p:cNvPr>
          <p:cNvSpPr>
            <a:spLocks noGrp="1"/>
          </p:cNvSpPr>
          <p:nvPr>
            <p:ph type="sldNum" sz="quarter" idx="12"/>
          </p:nvPr>
        </p:nvSpPr>
        <p:spPr/>
        <p:txBody>
          <a:bodyPr rtlCol="0"/>
          <a:lstStyle/>
          <a:p>
            <a:pPr rtl="0"/>
            <a:fld id="{E2A3772C-C367-4BEA-B571-2BFD4F40FD11}" type="slidenum">
              <a:rPr lang="fi-FI" smtClean="0"/>
              <a:t>‹#›</a:t>
            </a:fld>
            <a:endParaRPr lang="fi-FI"/>
          </a:p>
        </p:txBody>
      </p:sp>
    </p:spTree>
    <p:extLst>
      <p:ext uri="{BB962C8B-B14F-4D97-AF65-F5344CB8AC3E}">
        <p14:creationId xmlns:p14="http://schemas.microsoft.com/office/powerpoint/2010/main" val="1388275553"/>
      </p:ext>
    </p:extLst>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theme/theme1.xml" Type="http://schemas.openxmlformats.org/officeDocument/2006/relationships/theme"/></Relationships>
</file>

<file path=ppt/slideMasters/_rels/slideMaster2.xml.rels><?xml version="1.0" encoding="UTF-8" standalone="yes"?><Relationships xmlns="http://schemas.openxmlformats.org/package/2006/relationships"><Relationship Id="rId1" Target="../slideLayouts/slideLayout9.xml" Type="http://schemas.openxmlformats.org/officeDocument/2006/relationships/slideLayout"/><Relationship Id="rId10" Target="../slideLayouts/slideLayout18.xml" Type="http://schemas.openxmlformats.org/officeDocument/2006/relationships/slideLayout"/><Relationship Id="rId11" Target="../slideLayouts/slideLayout19.xml" Type="http://schemas.openxmlformats.org/officeDocument/2006/relationships/slideLayout"/><Relationship Id="rId12" Target="../slideLayouts/slideLayout20.xml" Type="http://schemas.openxmlformats.org/officeDocument/2006/relationships/slideLayout"/><Relationship Id="rId13" Target="../slideLayouts/slideLayout21.xml" Type="http://schemas.openxmlformats.org/officeDocument/2006/relationships/slideLayout"/><Relationship Id="rId14" Target="../slideLayouts/slideLayout22.xml" Type="http://schemas.openxmlformats.org/officeDocument/2006/relationships/slideLayout"/><Relationship Id="rId15" Target="../slideLayouts/slideLayout23.xml" Type="http://schemas.openxmlformats.org/officeDocument/2006/relationships/slideLayout"/><Relationship Id="rId16" Target="../slideLayouts/slideLayout24.xml" Type="http://schemas.openxmlformats.org/officeDocument/2006/relationships/slideLayout"/><Relationship Id="rId17" Target="../slideLayouts/slideLayout25.xml" Type="http://schemas.openxmlformats.org/officeDocument/2006/relationships/slideLayout"/><Relationship Id="rId18" Target="../slideLayouts/slideLayout26.xml" Type="http://schemas.openxmlformats.org/officeDocument/2006/relationships/slideLayout"/><Relationship Id="rId19" Target="../slideLayouts/slideLayout27.xml" Type="http://schemas.openxmlformats.org/officeDocument/2006/relationships/slideLayout"/><Relationship Id="rId2" Target="../slideLayouts/slideLayout10.xml" Type="http://schemas.openxmlformats.org/officeDocument/2006/relationships/slideLayout"/><Relationship Id="rId20" Target="../slideLayouts/slideLayout28.xml" Type="http://schemas.openxmlformats.org/officeDocument/2006/relationships/slideLayout"/><Relationship Id="rId21" Target="../theme/theme2.xml" Type="http://schemas.openxmlformats.org/officeDocument/2006/relationships/theme"/><Relationship Id="rId3" Target="../slideLayouts/slideLayout11.xml" Type="http://schemas.openxmlformats.org/officeDocument/2006/relationships/slideLayout"/><Relationship Id="rId4" Target="../slideLayouts/slideLayout12.xml" Type="http://schemas.openxmlformats.org/officeDocument/2006/relationships/slideLayout"/><Relationship Id="rId5" Target="../slideLayouts/slideLayout13.xml" Type="http://schemas.openxmlformats.org/officeDocument/2006/relationships/slideLayout"/><Relationship Id="rId6" Target="../slideLayouts/slideLayout14.xml" Type="http://schemas.openxmlformats.org/officeDocument/2006/relationships/slideLayout"/><Relationship Id="rId7" Target="../slideLayouts/slideLayout15.xml" Type="http://schemas.openxmlformats.org/officeDocument/2006/relationships/slideLayout"/><Relationship Id="rId8" Target="../slideLayouts/slideLayout16.xml" Type="http://schemas.openxmlformats.org/officeDocument/2006/relationships/slideLayout"/><Relationship Id="rId9" Target="../slideLayouts/slideLayout17.xml" Type="http://schemas.openxmlformats.org/officeDocument/2006/relationships/slideLayout"/></Relationships>
</file>

<file path=ppt/slideMasters/_rels/slideMaster3.xml.rels><?xml version="1.0" encoding="UTF-8" standalone="yes"?><Relationships xmlns="http://schemas.openxmlformats.org/package/2006/relationships"><Relationship Id="rId1" Target="../slideLayouts/slideLayout29.xml" Type="http://schemas.openxmlformats.org/officeDocument/2006/relationships/slideLayout"/><Relationship Id="rId10" Target="../slideLayouts/slideLayout38.xml" Type="http://schemas.openxmlformats.org/officeDocument/2006/relationships/slideLayout"/><Relationship Id="rId11" Target="../slideLayouts/slideLayout39.xml" Type="http://schemas.openxmlformats.org/officeDocument/2006/relationships/slideLayout"/><Relationship Id="rId12" Target="../slideLayouts/slideLayout40.xml" Type="http://schemas.openxmlformats.org/officeDocument/2006/relationships/slideLayout"/><Relationship Id="rId13" Target="../slideLayouts/slideLayout41.xml" Type="http://schemas.openxmlformats.org/officeDocument/2006/relationships/slideLayout"/><Relationship Id="rId14" Target="../slideLayouts/slideLayout42.xml" Type="http://schemas.openxmlformats.org/officeDocument/2006/relationships/slideLayout"/><Relationship Id="rId15" Target="../theme/theme3.xml" Type="http://schemas.openxmlformats.org/officeDocument/2006/relationships/theme"/><Relationship Id="rId2" Target="../slideLayouts/slideLayout30.xml" Type="http://schemas.openxmlformats.org/officeDocument/2006/relationships/slideLayout"/><Relationship Id="rId3" Target="../slideLayouts/slideLayout31.xml" Type="http://schemas.openxmlformats.org/officeDocument/2006/relationships/slideLayout"/><Relationship Id="rId4" Target="../slideLayouts/slideLayout32.xml" Type="http://schemas.openxmlformats.org/officeDocument/2006/relationships/slideLayout"/><Relationship Id="rId5" Target="../slideLayouts/slideLayout33.xml" Type="http://schemas.openxmlformats.org/officeDocument/2006/relationships/slideLayout"/><Relationship Id="rId6" Target="../slideLayouts/slideLayout34.xml" Type="http://schemas.openxmlformats.org/officeDocument/2006/relationships/slideLayout"/><Relationship Id="rId7" Target="../slideLayouts/slideLayout35.xml" Type="http://schemas.openxmlformats.org/officeDocument/2006/relationships/slideLayout"/><Relationship Id="rId8" Target="../slideLayouts/slideLayout36.xml" Type="http://schemas.openxmlformats.org/officeDocument/2006/relationships/slideLayout"/><Relationship Id="rId9" Target="../slideLayouts/slideLayout37.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46E8882-F9F0-9A7B-28C2-201F603F5C10}"/>
              </a:ext>
            </a:extLst>
          </p:cNvPr>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pPr rtl="0"/>
            <a:r>
              <a:rPr lang="sv"/>
              <a:t>Click to edit Master title style</a:t>
            </a:r>
            <a:endParaRPr lang="en-FI"/>
          </a:p>
        </p:txBody>
      </p:sp>
      <p:sp>
        <p:nvSpPr>
          <p:cNvPr id="3" name="Text Placeholder 2">
            <a:extLst>
              <a:ext uri="{FF2B5EF4-FFF2-40B4-BE49-F238E27FC236}">
                <a16:creationId xmlns:a16="http://schemas.microsoft.com/office/drawing/2014/main" id="{4580076A-E874-BD48-BA44-539520A7B36F}"/>
              </a:ext>
            </a:extLst>
          </p:cNvPr>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rtl="0"/>
            <a:r>
              <a:rPr lang="sv"/>
              <a:t>Click to edit Master text styles</a:t>
            </a:r>
          </a:p>
          <a:p>
            <a:pPr lvl="1" rtl="0"/>
            <a:r>
              <a:rPr lang="sv"/>
              <a:t>Second level</a:t>
            </a:r>
          </a:p>
          <a:p>
            <a:pPr lvl="2" rtl="0"/>
            <a:r>
              <a:rPr lang="sv"/>
              <a:t>Third level</a:t>
            </a:r>
          </a:p>
          <a:p>
            <a:pPr lvl="3" rtl="0"/>
            <a:r>
              <a:rPr lang="sv"/>
              <a:t>Fourth level</a:t>
            </a:r>
          </a:p>
          <a:p>
            <a:pPr lvl="4" rtl="0"/>
            <a:r>
              <a:rPr lang="sv"/>
              <a:t>Fifth level</a:t>
            </a:r>
            <a:endParaRPr lang="en-FI"/>
          </a:p>
        </p:txBody>
      </p:sp>
      <p:sp>
        <p:nvSpPr>
          <p:cNvPr id="4" name="Date Placeholder 3">
            <a:extLst>
              <a:ext uri="{FF2B5EF4-FFF2-40B4-BE49-F238E27FC236}">
                <a16:creationId xmlns:a16="http://schemas.microsoft.com/office/drawing/2014/main" id="{5045F421-CD7F-15F1-4A69-40A4BDD27C00}"/>
              </a:ext>
            </a:extLst>
          </p:cNvPr>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pPr rtl="0"/>
            <a:fld id="{5E968E5D-1947-8049-8662-B11007AD2347}" type="datetimeFigureOut">
              <a:rPr lang="en-FI" smtClean="0"/>
              <a:t>11/24/2025</a:t>
            </a:fld>
            <a:endParaRPr lang="en-FI"/>
          </a:p>
        </p:txBody>
      </p:sp>
      <p:sp>
        <p:nvSpPr>
          <p:cNvPr id="5" name="Footer Placeholder 4">
            <a:extLst>
              <a:ext uri="{FF2B5EF4-FFF2-40B4-BE49-F238E27FC236}">
                <a16:creationId xmlns:a16="http://schemas.microsoft.com/office/drawing/2014/main" id="{8E84A668-586C-E0EC-7961-74C0960D3C89}"/>
              </a:ext>
            </a:extLst>
          </p:cNvPr>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pPr rtl="0"/>
            <a:endParaRPr lang="en-FI"/>
          </a:p>
        </p:txBody>
      </p:sp>
      <p:sp>
        <p:nvSpPr>
          <p:cNvPr id="6" name="Slide Number Placeholder 5">
            <a:extLst>
              <a:ext uri="{FF2B5EF4-FFF2-40B4-BE49-F238E27FC236}">
                <a16:creationId xmlns:a16="http://schemas.microsoft.com/office/drawing/2014/main" id="{5E866424-98B0-9540-79B2-90917191CBBF}"/>
              </a:ext>
            </a:extLst>
          </p:cNvPr>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pPr rtl="0"/>
            <a:fld id="{EB4C7672-3E82-8244-8E55-14A7E22784BE}" type="slidenum">
              <a:rPr lang="en-FI" smtClean="0"/>
              <a:t>‹#›</a:t>
            </a:fld>
            <a:endParaRPr lang="en-FI"/>
          </a:p>
        </p:txBody>
      </p:sp>
    </p:spTree>
    <p:extLst>
      <p:ext uri="{BB962C8B-B14F-4D97-AF65-F5344CB8AC3E}">
        <p14:creationId xmlns:p14="http://schemas.microsoft.com/office/powerpoint/2010/main" val="1911830294"/>
      </p:ext>
    </p:extLst>
  </p:cSld>
  <p:clrMap bg1="lt1" tx1="dk1" bg2="lt2" tx2="dk2" accent1="accent1" accent2="accent2" accent3="accent3" accent4="accent4" accent5="accent5" accent6="accent6" hlink="hlink" folHlink="folHlink"/>
  <p:sldLayoutIdLst>
    <p:sldLayoutId id="2147483667" r:id="rId1"/>
    <p:sldLayoutId id="2147483660" r:id="rId2"/>
    <p:sldLayoutId id="2147483652" r:id="rId3"/>
    <p:sldLayoutId id="2147483683" r:id="rId4"/>
    <p:sldLayoutId id="2147483675" r:id="rId5"/>
    <p:sldLayoutId id="2147483664" r:id="rId6"/>
    <p:sldLayoutId id="2147483685" r:id="rId7"/>
    <p:sldLayoutId id="2147483676" r:id="rId8"/>
  </p:sldLayoutIdLst>
  <p:txStyles>
    <p:titleStyle>
      <a:lvl1pPr algn="l" defTabSz="685800" rtl="0" eaLnBrk="1" latinLnBrk="0" hangingPunct="1">
        <a:lnSpc>
          <a:spcPct val="90000"/>
        </a:lnSpc>
        <a:spcBef>
          <a:spcPct val="0"/>
        </a:spcBef>
        <a:buNone/>
        <a:defRPr sz="3300" b="1" i="0" kern="1200">
          <a:solidFill>
            <a:schemeClr val="tx1"/>
          </a:solidFill>
          <a:latin typeface="Arial" panose="020B0604020202020204" pitchFamily="34" charset="0"/>
          <a:ea typeface="+mj-ea"/>
          <a:cs typeface="Arial" panose="020B0604020202020204" pitchFamily="34" charset="0"/>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0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Otsikon paikkamerkki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pPr rtl="0"/>
            <a:r>
              <a:rPr lang="sv"/>
              <a:t>Muokkaa perustyyl. napsautt.</a:t>
            </a:r>
          </a:p>
        </p:txBody>
      </p:sp>
      <p:sp>
        <p:nvSpPr>
          <p:cNvPr id="3" name="Tekstin paikkamerkki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rtl="0"/>
            <a:r>
              <a:rPr lang="sv"/>
              <a:t>Muokkaa tekstin perustyylejä napsauttamalla</a:t>
            </a:r>
          </a:p>
          <a:p>
            <a:pPr lvl="1" rtl="0"/>
            <a:r>
              <a:rPr lang="sv"/>
              <a:t>toinen taso</a:t>
            </a:r>
          </a:p>
          <a:p>
            <a:pPr lvl="2" rtl="0"/>
            <a:r>
              <a:rPr lang="sv"/>
              <a:t>kolmas taso</a:t>
            </a:r>
          </a:p>
          <a:p>
            <a:pPr lvl="3" rtl="0"/>
            <a:r>
              <a:rPr lang="sv"/>
              <a:t>neljäs taso</a:t>
            </a:r>
          </a:p>
          <a:p>
            <a:pPr lvl="4" rtl="0"/>
            <a:r>
              <a:rPr lang="sv"/>
              <a:t>viides taso</a:t>
            </a:r>
          </a:p>
        </p:txBody>
      </p:sp>
      <p:sp>
        <p:nvSpPr>
          <p:cNvPr id="4" name="Päivämäärän paikkamerkki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pPr rtl="0"/>
            <a:fld id="{A02ABAE3-D89C-4001-9AEC-5083F82B749C}" type="datetimeFigureOut">
              <a:rPr lang="fi-FI" smtClean="0"/>
              <a:t>24.11.2025</a:t>
            </a:fld>
            <a:endParaRPr lang="fi-FI"/>
          </a:p>
        </p:txBody>
      </p:sp>
      <p:sp>
        <p:nvSpPr>
          <p:cNvPr id="5" name="Alatunnisteen paikkamerkki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pPr rtl="0"/>
            <a:endParaRPr lang="fi-FI"/>
          </a:p>
        </p:txBody>
      </p:sp>
      <p:sp>
        <p:nvSpPr>
          <p:cNvPr id="6" name="Dian numeron paikkamerkki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pPr rtl="0"/>
            <a:fld id="{8F4AEF5D-7FAC-4949-84D2-DA5A9BB3D225}" type="slidenum">
              <a:rPr lang="fi-FI" smtClean="0"/>
              <a:t>‹#›</a:t>
            </a:fld>
            <a:endParaRPr lang="fi-FI"/>
          </a:p>
        </p:txBody>
      </p:sp>
    </p:spTree>
    <p:extLst>
      <p:ext uri="{BB962C8B-B14F-4D97-AF65-F5344CB8AC3E}">
        <p14:creationId xmlns:p14="http://schemas.microsoft.com/office/powerpoint/2010/main" val="1263832848"/>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 id="2147483704" r:id="rId18"/>
    <p:sldLayoutId id="2147483720" r:id="rId19"/>
    <p:sldLayoutId id="2147483721" r:id="rId20"/>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46E8882-F9F0-9A7B-28C2-201F603F5C10}"/>
              </a:ext>
            </a:extLst>
          </p:cNvPr>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pPr rtl="0"/>
            <a:r>
              <a:rPr lang="sv"/>
              <a:t>Click to edit Master title style</a:t>
            </a:r>
            <a:endParaRPr lang="en-FI"/>
          </a:p>
        </p:txBody>
      </p:sp>
      <p:sp>
        <p:nvSpPr>
          <p:cNvPr id="3" name="Text Placeholder 2">
            <a:extLst>
              <a:ext uri="{FF2B5EF4-FFF2-40B4-BE49-F238E27FC236}">
                <a16:creationId xmlns:a16="http://schemas.microsoft.com/office/drawing/2014/main" id="{4580076A-E874-BD48-BA44-539520A7B36F}"/>
              </a:ext>
            </a:extLst>
          </p:cNvPr>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rtl="0"/>
            <a:r>
              <a:rPr lang="sv"/>
              <a:t>Click to edit Master text styles</a:t>
            </a:r>
          </a:p>
          <a:p>
            <a:pPr lvl="1" rtl="0"/>
            <a:r>
              <a:rPr lang="sv"/>
              <a:t>Second level</a:t>
            </a:r>
          </a:p>
          <a:p>
            <a:pPr lvl="2" rtl="0"/>
            <a:r>
              <a:rPr lang="sv"/>
              <a:t>Third level</a:t>
            </a:r>
          </a:p>
          <a:p>
            <a:pPr lvl="3" rtl="0"/>
            <a:r>
              <a:rPr lang="sv"/>
              <a:t>Fourth level</a:t>
            </a:r>
          </a:p>
          <a:p>
            <a:pPr lvl="4" rtl="0"/>
            <a:r>
              <a:rPr lang="sv"/>
              <a:t>Fifth level</a:t>
            </a:r>
            <a:endParaRPr lang="en-FI"/>
          </a:p>
        </p:txBody>
      </p:sp>
      <p:sp>
        <p:nvSpPr>
          <p:cNvPr id="4" name="Date Placeholder 3">
            <a:extLst>
              <a:ext uri="{FF2B5EF4-FFF2-40B4-BE49-F238E27FC236}">
                <a16:creationId xmlns:a16="http://schemas.microsoft.com/office/drawing/2014/main" id="{5045F421-CD7F-15F1-4A69-40A4BDD27C00}"/>
              </a:ext>
            </a:extLst>
          </p:cNvPr>
          <p:cNvSpPr>
            <a:spLocks noGrp="1"/>
          </p:cNvSpPr>
          <p:nvPr>
            <p:ph type="dt" sz="half" idx="2"/>
          </p:nvPr>
        </p:nvSpPr>
        <p:spPr>
          <a:xfrm>
            <a:off x="628650" y="4767264"/>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pPr rtl="0"/>
            <a:fld id="{5E968E5D-1947-8049-8662-B11007AD2347}" type="datetimeFigureOut">
              <a:rPr lang="en-FI" smtClean="0"/>
              <a:t>11/24/2025</a:t>
            </a:fld>
            <a:endParaRPr lang="en-FI"/>
          </a:p>
        </p:txBody>
      </p:sp>
      <p:sp>
        <p:nvSpPr>
          <p:cNvPr id="5" name="Footer Placeholder 4">
            <a:extLst>
              <a:ext uri="{FF2B5EF4-FFF2-40B4-BE49-F238E27FC236}">
                <a16:creationId xmlns:a16="http://schemas.microsoft.com/office/drawing/2014/main" id="{8E84A668-586C-E0EC-7961-74C0960D3C89}"/>
              </a:ext>
            </a:extLst>
          </p:cNvPr>
          <p:cNvSpPr>
            <a:spLocks noGrp="1"/>
          </p:cNvSpPr>
          <p:nvPr>
            <p:ph type="ftr" sz="quarter" idx="3"/>
          </p:nvPr>
        </p:nvSpPr>
        <p:spPr>
          <a:xfrm>
            <a:off x="3028950" y="4767264"/>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pPr rtl="0"/>
            <a:endParaRPr lang="en-FI"/>
          </a:p>
        </p:txBody>
      </p:sp>
      <p:sp>
        <p:nvSpPr>
          <p:cNvPr id="6" name="Slide Number Placeholder 5">
            <a:extLst>
              <a:ext uri="{FF2B5EF4-FFF2-40B4-BE49-F238E27FC236}">
                <a16:creationId xmlns:a16="http://schemas.microsoft.com/office/drawing/2014/main" id="{5E866424-98B0-9540-79B2-90917191CBBF}"/>
              </a:ext>
            </a:extLst>
          </p:cNvPr>
          <p:cNvSpPr>
            <a:spLocks noGrp="1"/>
          </p:cNvSpPr>
          <p:nvPr>
            <p:ph type="sldNum" sz="quarter" idx="4"/>
          </p:nvPr>
        </p:nvSpPr>
        <p:spPr>
          <a:xfrm>
            <a:off x="6457950" y="4767264"/>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pPr rtl="0"/>
            <a:fld id="{EB4C7672-3E82-8244-8E55-14A7E22784BE}" type="slidenum">
              <a:rPr lang="en-FI" smtClean="0"/>
              <a:t>‹#›</a:t>
            </a:fld>
            <a:endParaRPr lang="en-FI"/>
          </a:p>
        </p:txBody>
      </p:sp>
    </p:spTree>
    <p:extLst>
      <p:ext uri="{BB962C8B-B14F-4D97-AF65-F5344CB8AC3E}">
        <p14:creationId xmlns:p14="http://schemas.microsoft.com/office/powerpoint/2010/main" val="3576476061"/>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 id="2147483719" r:id="rId14"/>
  </p:sldLayoutIdLst>
  <p:txStyles>
    <p:titleStyle>
      <a:lvl1pPr algn="l" defTabSz="685783" rtl="0" eaLnBrk="1" latinLnBrk="0" hangingPunct="1">
        <a:lnSpc>
          <a:spcPct val="90000"/>
        </a:lnSpc>
        <a:spcBef>
          <a:spcPct val="0"/>
        </a:spcBef>
        <a:buNone/>
        <a:defRPr sz="3300" b="1" i="0" kern="1200">
          <a:solidFill>
            <a:schemeClr val="tx1"/>
          </a:solidFill>
          <a:latin typeface="Arial" panose="020B0604020202020204" pitchFamily="34" charset="0"/>
          <a:ea typeface="+mj-ea"/>
          <a:cs typeface="Arial" panose="020B0604020202020204" pitchFamily="34" charset="0"/>
        </a:defRPr>
      </a:lvl1pPr>
    </p:titleStyle>
    <p:bodyStyle>
      <a:lvl1pPr marL="171446" indent="-171446" algn="l" defTabSz="685783" rtl="0" eaLnBrk="1" latinLnBrk="0" hangingPunct="1">
        <a:lnSpc>
          <a:spcPct val="90000"/>
        </a:lnSpc>
        <a:spcBef>
          <a:spcPts val="750"/>
        </a:spcBef>
        <a:buFont typeface="Arial" panose="020B0604020202020204" pitchFamily="34" charset="0"/>
        <a:buChar char="•"/>
        <a:defRPr sz="2000" kern="1200">
          <a:solidFill>
            <a:schemeClr val="tx1"/>
          </a:solidFill>
          <a:latin typeface="+mn-lt"/>
          <a:ea typeface="+mn-ea"/>
          <a:cs typeface="+mn-cs"/>
        </a:defRPr>
      </a:lvl1pPr>
      <a:lvl2pPr marL="514337" indent="-171446" algn="l" defTabSz="685783"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FI"/>
      </a:defPPr>
      <a:lvl1pPr marL="0" algn="l" defTabSz="685783" rtl="0" eaLnBrk="1" latinLnBrk="0" hangingPunct="1">
        <a:defRPr sz="1350" kern="1200">
          <a:solidFill>
            <a:schemeClr val="tx1"/>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2.xml.rels><?xml version="1.0" encoding="UTF-8" standalone="yes"?><Relationships xmlns="http://schemas.openxmlformats.org/package/2006/relationships"><Relationship Id="rId1" Target="../slideLayouts/slideLayout27.xml" Type="http://schemas.openxmlformats.org/officeDocument/2006/relationships/slideLayout"/><Relationship Id="rId2" Target="https://www.finlex.fi/fi/laki/ajantasa/2007/20070417" TargetMode="External" Type="http://schemas.openxmlformats.org/officeDocument/2006/relationships/hyperlink"/><Relationship Id="rId3" Target="../media/image6.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28.xml" Type="http://schemas.openxmlformats.org/officeDocument/2006/relationships/slideLayout"/><Relationship Id="rId2" Target="../media/image7.jpeg" Type="http://schemas.openxmlformats.org/officeDocument/2006/relationships/image"/><Relationship Id="rId3" Target="../media/image8.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32.xml" Type="http://schemas.openxmlformats.org/officeDocument/2006/relationships/slideLayout"/><Relationship Id="rId2" Target="../media/image9.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31.xml" Type="http://schemas.openxmlformats.org/officeDocument/2006/relationships/slideLayout"/><Relationship Id="rId2" Target="../charts/chart1.xml" Type="http://schemas.openxmlformats.org/officeDocument/2006/relationships/chart"/></Relationships>
</file>

<file path=ppt/slides/_rels/slide6.xml.rels><?xml version="1.0" encoding="UTF-8" standalone="yes"?><Relationships xmlns="http://schemas.openxmlformats.org/package/2006/relationships"><Relationship Id="rId1" Target="../slideLayouts/slideLayout32.xml" Type="http://schemas.openxmlformats.org/officeDocument/2006/relationships/slideLayout"/><Relationship Id="rId2" Target="../charts/chart2.xml" Type="http://schemas.openxmlformats.org/officeDocument/2006/relationships/chart"/></Relationships>
</file>

<file path=ppt/slides/_rels/slide7.xml.rels><?xml version="1.0" encoding="UTF-8" standalone="yes"?><Relationships xmlns="http://schemas.openxmlformats.org/package/2006/relationships"><Relationship Id="rId1" Target="../slideLayouts/slideLayout16.xml" Type="http://schemas.openxmlformats.org/officeDocument/2006/relationships/slideLayout"/><Relationship Id="rId2" Target="http://finlex.fi/fi/laki/alkup/2021/20210612" TargetMode="External" Type="http://schemas.openxmlformats.org/officeDocument/2006/relationships/hyperlink"/><Relationship Id="rId3" Target="https://finlex.fi/fi/laki/smur/2010/20101326" TargetMode="External" Type="http://schemas.openxmlformats.org/officeDocument/2006/relationships/hyperlink"/><Relationship Id="rId4" Target="https://finlex.fi/fi/laki/smur/2011/20110338" TargetMode="External" Type="http://schemas.openxmlformats.org/officeDocument/2006/relationships/hyperlink"/><Relationship Id="rId5" Target="https://stm.fi/neuvolat" TargetMode="External" Type="http://schemas.openxmlformats.org/officeDocument/2006/relationships/hyperlink"/></Relationships>
</file>

<file path=ppt/slides/_rels/slide8.xml.rels><?xml version="1.0" encoding="UTF-8" standalone="yes"?><Relationships xmlns="http://schemas.openxmlformats.org/package/2006/relationships"><Relationship Id="rId1" Target="../slideLayouts/slideLayout22.xml" Type="http://schemas.openxmlformats.org/officeDocument/2006/relationships/slideLayout"/><Relationship Id="rId2" Target="../media/image10.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20.xml" Type="http://schemas.openxmlformats.org/officeDocument/2006/relationships/slideLayout"/><Relationship Id="rId2" Target="../media/image11.jpeg" Type="http://schemas.openxmlformats.org/officeDocument/2006/relationships/image"/><Relationship Id="rId3" Target="https://thl.fi/fi/web/lapset-nuoret-ja-perheet/sote-palvelut/aitiys-ja-lastenneuvola/neuvolatyon-lainsaadanto-ja-suositukset/neuvolatyon-suositukset" TargetMode="External" Type="http://schemas.openxmlformats.org/officeDocument/2006/relationships/hyperlink"/><Relationship Id="rId4" Target="https://www.julkari.fi/bitstream/handle/10024/90831/URN_ISBN_978-952-245-708-0.pdf?sequence=1&amp;isAllowed=y" TargetMode="External" Type="http://schemas.openxmlformats.org/officeDocument/2006/relationships/hyperlink"/><Relationship Id="rId5" Target="../diagrams/data1.xml" Type="http://schemas.openxmlformats.org/officeDocument/2006/relationships/diagramData"/><Relationship Id="rId6" Target="../diagrams/layout1.xml" Type="http://schemas.openxmlformats.org/officeDocument/2006/relationships/diagramLayout"/><Relationship Id="rId7" Target="../diagrams/quickStyle1.xml" Type="http://schemas.openxmlformats.org/officeDocument/2006/relationships/diagramQuickStyle"/><Relationship Id="rId8" Target="../diagrams/colors1.xml" Type="http://schemas.openxmlformats.org/officeDocument/2006/relationships/diagramColors"/><Relationship Id="rId9" Target="../diagrams/drawing1.xml" Type="http://schemas.microsoft.com/office/2007/relationships/diagramDrawing"/></Relationships>
</file>

<file path=ppt/slides/_rels/slide10.xml.rels><?xml version="1.0" encoding="UTF-8" standalone="yes"?><Relationships xmlns="http://schemas.openxmlformats.org/package/2006/relationships"><Relationship Id="rId1" Target="../slideLayouts/slideLayout31.xml" Type="http://schemas.openxmlformats.org/officeDocument/2006/relationships/slideLayout"/><Relationship Id="rId2" Target="https://www.julkari.fi/handle/10024/110521" TargetMode="External" Type="http://schemas.openxmlformats.org/officeDocument/2006/relationships/hyperlink"/><Relationship Id="rId3" Target="https://www.julkari.fi/handle/10024/146482" TargetMode="External" Type="http://schemas.openxmlformats.org/officeDocument/2006/relationships/hyperlink"/><Relationship Id="rId4" Target="https://thl.fi/-/lastenneuvolaan-ja-kouluterveydenhuoltoon-uudet-suositukset-henkilostomitoituksista" TargetMode="External" Type="http://schemas.openxmlformats.org/officeDocument/2006/relationships/hyperlink"/></Relationships>
</file>

<file path=ppt/slides/_rels/slide11.xml.rels><?xml version="1.0" encoding="UTF-8" standalone="yes"?><Relationships xmlns="http://schemas.openxmlformats.org/package/2006/relationships"><Relationship Id="rId1" Target="../slideLayouts/slideLayout30.xml" Type="http://schemas.openxmlformats.org/officeDocument/2006/relationships/slideLayout"/></Relationships>
</file>

<file path=ppt/slides/_rels/slide12.xml.rels><?xml version="1.0" encoding="UTF-8" standalone="yes"?><Relationships xmlns="http://schemas.openxmlformats.org/package/2006/relationships"><Relationship Id="rId1" Target="../slideLayouts/slideLayout10.xml" Type="http://schemas.openxmlformats.org/officeDocument/2006/relationships/slideLayout"/><Relationship Id="rId2" Target="../notesSlides/notesSlide1.xml" Type="http://schemas.openxmlformats.org/officeDocument/2006/relationships/notesSlide"/><Relationship Id="rId3" Target="../media/image12.jpe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37.xml" Type="http://schemas.openxmlformats.org/officeDocument/2006/relationships/slideLayout"/><Relationship Id="rId10" Target="../media/image21.png" Type="http://schemas.openxmlformats.org/officeDocument/2006/relationships/image"/><Relationship Id="rId11" Target="../media/image22.jpeg" Type="http://schemas.openxmlformats.org/officeDocument/2006/relationships/image"/><Relationship Id="rId12" Target="../media/image23.png" Type="http://schemas.openxmlformats.org/officeDocument/2006/relationships/image"/><Relationship Id="rId13" Target="../media/image24.svg" Type="http://schemas.openxmlformats.org/officeDocument/2006/relationships/image"/><Relationship Id="rId14" Target="../media/image25.png" Type="http://schemas.openxmlformats.org/officeDocument/2006/relationships/image"/><Relationship Id="rId15" Target="../media/image26.svg" Type="http://schemas.openxmlformats.org/officeDocument/2006/relationships/image"/><Relationship Id="rId16" Target="../media/image27.png" Type="http://schemas.openxmlformats.org/officeDocument/2006/relationships/image"/><Relationship Id="rId17" Target="../media/image28.svg" Type="http://schemas.openxmlformats.org/officeDocument/2006/relationships/image"/><Relationship Id="rId18" Target="../media/image29.png" Type="http://schemas.openxmlformats.org/officeDocument/2006/relationships/image"/><Relationship Id="rId19" Target="../media/image30.svg" Type="http://schemas.openxmlformats.org/officeDocument/2006/relationships/image"/><Relationship Id="rId2" Target="../media/image13.jpeg" Type="http://schemas.openxmlformats.org/officeDocument/2006/relationships/image"/><Relationship Id="rId3" Target="../media/image14.png" Type="http://schemas.openxmlformats.org/officeDocument/2006/relationships/image"/><Relationship Id="rId4" Target="../media/image15.png" Type="http://schemas.openxmlformats.org/officeDocument/2006/relationships/image"/><Relationship Id="rId5" Target="../media/image16.png" Type="http://schemas.openxmlformats.org/officeDocument/2006/relationships/image"/><Relationship Id="rId6" Target="../media/image17.svg" Type="http://schemas.openxmlformats.org/officeDocument/2006/relationships/image"/><Relationship Id="rId7" Target="../media/image18.png" Type="http://schemas.openxmlformats.org/officeDocument/2006/relationships/image"/><Relationship Id="rId8" Target="../media/image19.svg" Type="http://schemas.openxmlformats.org/officeDocument/2006/relationships/image"/><Relationship Id="rId9" Target="../media/image20.pn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37.xml" Type="http://schemas.openxmlformats.org/officeDocument/2006/relationships/slideLayout"/><Relationship Id="rId10" Target="../media/image38.png" Type="http://schemas.openxmlformats.org/officeDocument/2006/relationships/image"/><Relationship Id="rId11" Target="../media/image39.svg" Type="http://schemas.openxmlformats.org/officeDocument/2006/relationships/image"/><Relationship Id="rId12" Target="../media/image40.png" Type="http://schemas.openxmlformats.org/officeDocument/2006/relationships/image"/><Relationship Id="rId13" Target="../media/image41.svg" Type="http://schemas.openxmlformats.org/officeDocument/2006/relationships/image"/><Relationship Id="rId14" Target="../media/image42.png" Type="http://schemas.openxmlformats.org/officeDocument/2006/relationships/image"/><Relationship Id="rId15" Target="../media/image43.svg" Type="http://schemas.openxmlformats.org/officeDocument/2006/relationships/image"/><Relationship Id="rId16" Target="../media/image44.png" Type="http://schemas.openxmlformats.org/officeDocument/2006/relationships/image"/><Relationship Id="rId17" Target="../media/image45.svg" Type="http://schemas.openxmlformats.org/officeDocument/2006/relationships/image"/><Relationship Id="rId18" Target="../media/image46.png" Type="http://schemas.openxmlformats.org/officeDocument/2006/relationships/image"/><Relationship Id="rId19" Target="../media/image47.svg" Type="http://schemas.openxmlformats.org/officeDocument/2006/relationships/image"/><Relationship Id="rId2" Target="../notesSlides/notesSlide2.xml" Type="http://schemas.openxmlformats.org/officeDocument/2006/relationships/notesSlide"/><Relationship Id="rId20" Target="../media/image48.png" Type="http://schemas.openxmlformats.org/officeDocument/2006/relationships/image"/><Relationship Id="rId21" Target="../media/image49.svg" Type="http://schemas.openxmlformats.org/officeDocument/2006/relationships/image"/><Relationship Id="rId22" Target="../media/image50.png" Type="http://schemas.openxmlformats.org/officeDocument/2006/relationships/image"/><Relationship Id="rId23" Target="https://pxdata.stat.fi/PxWeb/pxweb/fi/StatFin/StatFin__opiskt/statfin_opiskt_pxt_133w.px/" TargetMode="External" Type="http://schemas.openxmlformats.org/officeDocument/2006/relationships/hyperlink"/><Relationship Id="rId24" Target="https://pxdata.stat.fi/PxWeb/pxweb/fi/StatFin/StatFin__opiskt/statfin_opiskt_pxt_11c4.px/" TargetMode="External" Type="http://schemas.openxmlformats.org/officeDocument/2006/relationships/hyperlink"/><Relationship Id="rId25" Target="https://pxdata.stat.fi/PxWeb/pxweb/fi/StatFin/StatFin__perh/statfin_perh_pxt_12c1.px/" TargetMode="External" Type="http://schemas.openxmlformats.org/officeDocument/2006/relationships/hyperlink"/><Relationship Id="rId26" Target="https://pxdata.stat.fi/PxWeb/pxweb/fi/StatFin/StatFin__vaerak/statfin_vaerak_pxt_11re.px/" TargetMode="External" Type="http://schemas.openxmlformats.org/officeDocument/2006/relationships/hyperlink"/><Relationship Id="rId3" Target="../media/image31.jpeg" Type="http://schemas.openxmlformats.org/officeDocument/2006/relationships/image"/><Relationship Id="rId4" Target="../media/image32.png" Type="http://schemas.openxmlformats.org/officeDocument/2006/relationships/image"/><Relationship Id="rId5" Target="../media/image33.svg" Type="http://schemas.openxmlformats.org/officeDocument/2006/relationships/image"/><Relationship Id="rId6" Target="../media/image34.png" Type="http://schemas.openxmlformats.org/officeDocument/2006/relationships/image"/><Relationship Id="rId7" Target="../media/image35.svg" Type="http://schemas.openxmlformats.org/officeDocument/2006/relationships/image"/><Relationship Id="rId8" Target="../media/image36.png" Type="http://schemas.openxmlformats.org/officeDocument/2006/relationships/image"/><Relationship Id="rId9" Target="../media/image37.sv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42.xml" Type="http://schemas.openxmlformats.org/officeDocument/2006/relationships/slideLayout"/><Relationship Id="rId10" Target="../media/image58.png" Type="http://schemas.openxmlformats.org/officeDocument/2006/relationships/image"/><Relationship Id="rId11" Target="../media/hdphoto2.wdp" Type="http://schemas.microsoft.com/office/2007/relationships/hdphoto"/><Relationship Id="rId12" Target="../media/image59.png" Type="http://schemas.openxmlformats.org/officeDocument/2006/relationships/image"/><Relationship Id="rId13" Target="../media/image60.svg" Type="http://schemas.openxmlformats.org/officeDocument/2006/relationships/image"/><Relationship Id="rId14" Target="../media/image61.png" Type="http://schemas.openxmlformats.org/officeDocument/2006/relationships/image"/><Relationship Id="rId15" Target="../media/image62.svg" Type="http://schemas.openxmlformats.org/officeDocument/2006/relationships/image"/><Relationship Id="rId16" Target="../media/image63.png" Type="http://schemas.openxmlformats.org/officeDocument/2006/relationships/image"/><Relationship Id="rId17" Target="../media/image64.svg" Type="http://schemas.openxmlformats.org/officeDocument/2006/relationships/image"/><Relationship Id="rId18" Target="../media/image65.png" Type="http://schemas.openxmlformats.org/officeDocument/2006/relationships/image"/><Relationship Id="rId19" Target="../media/image66.svg" Type="http://schemas.openxmlformats.org/officeDocument/2006/relationships/image"/><Relationship Id="rId2" Target="../media/image51.png" Type="http://schemas.openxmlformats.org/officeDocument/2006/relationships/image"/><Relationship Id="rId20" Target="../media/image67.png" Type="http://schemas.openxmlformats.org/officeDocument/2006/relationships/image"/><Relationship Id="rId21" Target="../media/image68.svg" Type="http://schemas.openxmlformats.org/officeDocument/2006/relationships/image"/><Relationship Id="rId22" Target="../media/image69.png" Type="http://schemas.openxmlformats.org/officeDocument/2006/relationships/image"/><Relationship Id="rId23" Target="../media/image70.svg" Type="http://schemas.openxmlformats.org/officeDocument/2006/relationships/image"/><Relationship Id="rId24" Target="../media/image71.png" Type="http://schemas.openxmlformats.org/officeDocument/2006/relationships/image"/><Relationship Id="rId25" Target="../media/image72.svg" Type="http://schemas.openxmlformats.org/officeDocument/2006/relationships/image"/><Relationship Id="rId26" Target="../media/image73.png" Type="http://schemas.openxmlformats.org/officeDocument/2006/relationships/image"/><Relationship Id="rId27" Target="../media/image74.svg" Type="http://schemas.openxmlformats.org/officeDocument/2006/relationships/image"/><Relationship Id="rId28" Target="../media/image75.png" Type="http://schemas.openxmlformats.org/officeDocument/2006/relationships/image"/><Relationship Id="rId29" Target="../media/image76.svg" Type="http://schemas.openxmlformats.org/officeDocument/2006/relationships/image"/><Relationship Id="rId3" Target="../media/hdphoto1.wdp" Type="http://schemas.microsoft.com/office/2007/relationships/hdphoto"/><Relationship Id="rId30" Target="../media/image77.png" Type="http://schemas.openxmlformats.org/officeDocument/2006/relationships/image"/><Relationship Id="rId31" Target="../media/image78.svg" Type="http://schemas.openxmlformats.org/officeDocument/2006/relationships/image"/><Relationship Id="rId32" Target="../media/image79.png" Type="http://schemas.openxmlformats.org/officeDocument/2006/relationships/image"/><Relationship Id="rId33" Target="../media/image80.svg" Type="http://schemas.openxmlformats.org/officeDocument/2006/relationships/image"/><Relationship Id="rId34" Target="../media/image81.png" Type="http://schemas.openxmlformats.org/officeDocument/2006/relationships/image"/><Relationship Id="rId35" Target="../media/image82.svg" Type="http://schemas.openxmlformats.org/officeDocument/2006/relationships/image"/><Relationship Id="rId36" Target="../media/image83.png" Type="http://schemas.openxmlformats.org/officeDocument/2006/relationships/image"/><Relationship Id="rId37" Target="../media/hdphoto3.wdp" Type="http://schemas.microsoft.com/office/2007/relationships/hdphoto"/><Relationship Id="rId38" Target="../media/image84.png" Type="http://schemas.openxmlformats.org/officeDocument/2006/relationships/image"/><Relationship Id="rId39" Target="../media/image85.svg" Type="http://schemas.openxmlformats.org/officeDocument/2006/relationships/image"/><Relationship Id="rId4" Target="../media/image52.png" Type="http://schemas.openxmlformats.org/officeDocument/2006/relationships/image"/><Relationship Id="rId40" Target="../media/image86.png" Type="http://schemas.openxmlformats.org/officeDocument/2006/relationships/image"/><Relationship Id="rId41" Target="../media/image87.svg" Type="http://schemas.openxmlformats.org/officeDocument/2006/relationships/image"/><Relationship Id="rId42" Target="../media/image88.png" Type="http://schemas.openxmlformats.org/officeDocument/2006/relationships/image"/><Relationship Id="rId43" Target="../media/image89.svg" Type="http://schemas.openxmlformats.org/officeDocument/2006/relationships/image"/><Relationship Id="rId44" Target="../media/image90.png" Type="http://schemas.openxmlformats.org/officeDocument/2006/relationships/image"/><Relationship Id="rId45" Target="../media/image91.svg" Type="http://schemas.openxmlformats.org/officeDocument/2006/relationships/image"/><Relationship Id="rId46" Target="../media/image92.png" Type="http://schemas.openxmlformats.org/officeDocument/2006/relationships/image"/><Relationship Id="rId47" Target="../media/image93.svg" Type="http://schemas.openxmlformats.org/officeDocument/2006/relationships/image"/><Relationship Id="rId48" Target="../media/image94.png" Type="http://schemas.openxmlformats.org/officeDocument/2006/relationships/image"/><Relationship Id="rId49" Target="../media/image95.svg" Type="http://schemas.openxmlformats.org/officeDocument/2006/relationships/image"/><Relationship Id="rId5" Target="../media/image53.svg" Type="http://schemas.openxmlformats.org/officeDocument/2006/relationships/image"/><Relationship Id="rId50" Target="../media/image96.png" Type="http://schemas.openxmlformats.org/officeDocument/2006/relationships/image"/><Relationship Id="rId51" Target="../media/image97.svg" Type="http://schemas.openxmlformats.org/officeDocument/2006/relationships/image"/><Relationship Id="rId52" Target="../media/image98.png" Type="http://schemas.openxmlformats.org/officeDocument/2006/relationships/image"/><Relationship Id="rId53" Target="../media/image99.svg" Type="http://schemas.openxmlformats.org/officeDocument/2006/relationships/image"/><Relationship Id="rId54" Target="../media/image100.png" Type="http://schemas.openxmlformats.org/officeDocument/2006/relationships/image"/><Relationship Id="rId55" Target="../media/image101.svg" Type="http://schemas.openxmlformats.org/officeDocument/2006/relationships/image"/><Relationship Id="rId6" Target="../media/image54.png" Type="http://schemas.openxmlformats.org/officeDocument/2006/relationships/image"/><Relationship Id="rId7" Target="../media/image55.svg" Type="http://schemas.openxmlformats.org/officeDocument/2006/relationships/image"/><Relationship Id="rId8" Target="../media/image56.png" Type="http://schemas.openxmlformats.org/officeDocument/2006/relationships/image"/><Relationship Id="rId9" Target="../media/image57.sv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31.xml" Type="http://schemas.openxmlformats.org/officeDocument/2006/relationships/slideLayout"/><Relationship Id="rId2" Target="https://www.varha.fi/fi/palveluhakemisto/aitiysneuvolapalvelut" TargetMode="External" Type="http://schemas.openxmlformats.org/officeDocument/2006/relationships/hyperlink"/><Relationship Id="rId3" Target="https://www.varha.fi/fi/palveluhakemisto/lastenneuvolapalvelut" TargetMode="External" Type="http://schemas.openxmlformats.org/officeDocument/2006/relationships/hyperlink"/><Relationship Id="rId4" Target="https://www.varha.fi/fi/palveluhakemisto/ehkaisy-ja-perhesuunnitteluneuvonta" TargetMode="External" Type="http://schemas.openxmlformats.org/officeDocument/2006/relationships/hyperlink"/></Relationships>
</file>

<file path=ppt/slides/_rels/slide17.xml.rels><?xml version="1.0" encoding="UTF-8" standalone="yes"?><Relationships xmlns="http://schemas.openxmlformats.org/package/2006/relationships"><Relationship Id="rId1" Target="../slideLayouts/slideLayout3.xml" Type="http://schemas.openxmlformats.org/officeDocument/2006/relationships/slideLayout"/></Relationships>
</file>

<file path=ppt/slides/_rels/slide18.xml.rels><?xml version="1.0" encoding="UTF-8" standalone="yes"?><Relationships xmlns="http://schemas.openxmlformats.org/package/2006/relationships"><Relationship Id="rId1" Target="../slideLayouts/slideLayout31.xml" Type="http://schemas.openxmlformats.org/officeDocument/2006/relationships/slideLayout"/></Relationships>
</file>

<file path=ppt/slides/_rels/slide19.xml.rels><?xml version="1.0" encoding="UTF-8" standalone="yes"?><Relationships xmlns="http://schemas.openxmlformats.org/package/2006/relationships"><Relationship Id="rId1" Target="../slideLayouts/slideLayout3.xml" Type="http://schemas.openxmlformats.org/officeDocument/2006/relationships/slideLayout"/></Relationships>
</file>

<file path=ppt/slides/_rels/slide20.xml.rels><?xml version="1.0" encoding="UTF-8" standalone="yes"?><Relationships xmlns="http://schemas.openxmlformats.org/package/2006/relationships"><Relationship Id="rId1" Target="../slideLayouts/slideLayout2.xml" Type="http://schemas.openxmlformats.org/officeDocument/2006/relationships/slideLayout"/></Relationships>
</file>

<file path=ppt/slides/_rels/slide21.xml.rels><?xml version="1.0" encoding="UTF-8" standalone="yes"?><Relationships xmlns="http://schemas.openxmlformats.org/package/2006/relationships"><Relationship Id="rId1" Target="../slideLayouts/slideLayout20.xml" Type="http://schemas.openxmlformats.org/officeDocument/2006/relationships/slideLayout"/><Relationship Id="rId2" Target="../notesSlides/notesSlide3.xml" Type="http://schemas.openxmlformats.org/officeDocument/2006/relationships/notesSlide"/></Relationships>
</file>

<file path=ppt/slides/_rels/slide22.xml.rels><?xml version="1.0" encoding="UTF-8" standalone="yes"?><Relationships xmlns="http://schemas.openxmlformats.org/package/2006/relationships"><Relationship Id="rId1" Target="../slideLayouts/slideLayout31.xml" Type="http://schemas.openxmlformats.org/officeDocument/2006/relationships/slideLayout"/></Relationships>
</file>

<file path=ppt/slides/_rels/slide23.xml.rels><?xml version="1.0" encoding="UTF-8" standalone="yes"?><Relationships xmlns="http://schemas.openxmlformats.org/package/2006/relationships"><Relationship Id="rId1" Target="../slideLayouts/slideLayout3.xml" Type="http://schemas.openxmlformats.org/officeDocument/2006/relationships/slideLayout"/><Relationship Id="rId2" Target="https://www.varha.fi/fi/ajankohtaista/varhan-terveysasemat-ja-neuvolat-saivat-erinomaiset-arviot-thln-asiakastyytyvaisyyskyselyssa" TargetMode="External" Type="http://schemas.openxmlformats.org/officeDocument/2006/relationships/hyperlink"/></Relationships>
</file>

<file path=ppt/slides/_rels/slide24.xml.rels><?xml version="1.0" encoding="UTF-8" standalone="yes"?><Relationships xmlns="http://schemas.openxmlformats.org/package/2006/relationships"><Relationship Id="rId1" Target="../slideLayouts/slideLayout15.xml" Type="http://schemas.openxmlformats.org/officeDocument/2006/relationships/slideLayout"/></Relationships>
</file>

<file path=ppt/slides/_rels/slide25.xml.rels><?xml version="1.0" encoding="UTF-8" standalone="yes"?><Relationships xmlns="http://schemas.openxmlformats.org/package/2006/relationships"><Relationship Id="rId1" Target="../slideLayouts/slideLayout15.xml" Type="http://schemas.openxmlformats.org/officeDocument/2006/relationships/slideLayout"/></Relationships>
</file>

<file path=ppt/slides/_rels/slide26.xml.rels><?xml version="1.0" encoding="UTF-8" standalone="yes"?><Relationships xmlns="http://schemas.openxmlformats.org/package/2006/relationships"><Relationship Id="rId1" Target="../slideLayouts/slideLayout3.xml" Type="http://schemas.openxmlformats.org/officeDocument/2006/relationships/slideLayout"/></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tsikko 3">
            <a:extLst>
              <a:ext uri="{FF2B5EF4-FFF2-40B4-BE49-F238E27FC236}">
                <a16:creationId xmlns:a16="http://schemas.microsoft.com/office/drawing/2014/main" id="{95983930-6938-7882-3255-3A894F9E8D25}"/>
              </a:ext>
            </a:extLst>
          </p:cNvPr>
          <p:cNvSpPr>
            <a:spLocks noGrp="1"/>
          </p:cNvSpPr>
          <p:nvPr>
            <p:ph type="ctrTitle"/>
          </p:nvPr>
        </p:nvSpPr>
        <p:spPr>
          <a:xfrm>
            <a:off x="288758" y="2073805"/>
            <a:ext cx="8009594" cy="1790700"/>
          </a:xfrm>
        </p:spPr>
        <p:txBody>
          <a:bodyPr rtlCol="0">
            <a:normAutofit fontScale="90000"/>
          </a:bodyPr>
          <a:lstStyle/>
          <a:p>
            <a:pPr rtl="0"/>
            <a:r>
              <a:rPr lang="sv">
                <a:latin typeface="Arial Bold"/>
                <a:cs typeface="Arial"/>
              </a:rPr>
              <a:t>Egentliga Finlands välfärdsområdes </a:t>
            </a:r>
            <a:br>
              <a:rPr lang="fi-FI" dirty="0">
                <a:latin typeface="Arial Bold"/>
                <a:cs typeface="Arial"/>
              </a:rPr>
            </a:br>
            <a:r>
              <a:rPr lang="sv">
                <a:latin typeface="Arial Bold"/>
                <a:cs typeface="Arial"/>
              </a:rPr>
              <a:t>regionala </a:t>
            </a:r>
            <a:r>
              <a:rPr lang="sv">
                <a:latin typeface="Arial Bold"/>
                <a:ea typeface="+mn-lt"/>
                <a:cs typeface="+mn-lt"/>
              </a:rPr>
              <a:t>rådgivningsbyråplan 2026–2029</a:t>
            </a:r>
            <a:endParaRPr lang="fi-FI" dirty="0"/>
          </a:p>
        </p:txBody>
      </p:sp>
      <p:sp>
        <p:nvSpPr>
          <p:cNvPr id="2" name="TextBox 1">
            <a:extLst>
              <a:ext uri="{FF2B5EF4-FFF2-40B4-BE49-F238E27FC236}">
                <a16:creationId xmlns:a16="http://schemas.microsoft.com/office/drawing/2014/main" id="{165BD115-CC93-E10E-979B-D0B6606BCF41}"/>
              </a:ext>
            </a:extLst>
          </p:cNvPr>
          <p:cNvSpPr txBox="1"/>
          <p:nvPr/>
        </p:nvSpPr>
        <p:spPr>
          <a:xfrm>
            <a:off x="7034164" y="252556"/>
            <a:ext cx="1683709" cy="3000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sv" b="1">
                <a:solidFill>
                  <a:schemeClr val="bg1"/>
                </a:solidFill>
                <a:cs typeface="Arial"/>
              </a:rPr>
              <a:t>Bilaga 2</a:t>
            </a:r>
            <a:endParaRPr lang="en-US" b="1">
              <a:solidFill>
                <a:schemeClr val="bg1"/>
              </a:solidFill>
            </a:endParaRPr>
          </a:p>
        </p:txBody>
      </p:sp>
    </p:spTree>
    <p:extLst>
      <p:ext uri="{BB962C8B-B14F-4D97-AF65-F5344CB8AC3E}">
        <p14:creationId xmlns:p14="http://schemas.microsoft.com/office/powerpoint/2010/main" val="34473948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27796EA5-8B77-5627-D1BD-99E9065994B6}"/>
              </a:ext>
            </a:extLst>
          </p:cNvPr>
          <p:cNvSpPr>
            <a:spLocks noGrp="1"/>
          </p:cNvSpPr>
          <p:nvPr>
            <p:ph type="ctrTitle"/>
          </p:nvPr>
        </p:nvSpPr>
        <p:spPr/>
        <p:txBody>
          <a:bodyPr rtlCol="0"/>
          <a:lstStyle/>
          <a:p>
            <a:pPr rtl="0"/>
            <a:r>
              <a:rPr lang="sv">
                <a:latin typeface="Arial"/>
                <a:cs typeface="Arial"/>
              </a:rPr>
              <a:t>Egentliga Finlands välfärdsområdes regionala rådgivningsbyråplan</a:t>
            </a:r>
            <a:endParaRPr lang="en-US"/>
          </a:p>
        </p:txBody>
      </p:sp>
      <p:sp>
        <p:nvSpPr>
          <p:cNvPr id="3" name="Tekstin paikkamerkki 2">
            <a:extLst>
              <a:ext uri="{FF2B5EF4-FFF2-40B4-BE49-F238E27FC236}">
                <a16:creationId xmlns:a16="http://schemas.microsoft.com/office/drawing/2014/main" id="{69BE723B-A115-1848-7B33-7C4A8AA765F2}"/>
              </a:ext>
            </a:extLst>
          </p:cNvPr>
          <p:cNvSpPr>
            <a:spLocks noGrp="1"/>
          </p:cNvSpPr>
          <p:nvPr>
            <p:ph type="body" sz="quarter" idx="14"/>
          </p:nvPr>
        </p:nvSpPr>
        <p:spPr>
          <a:xfrm>
            <a:off x="288754" y="1368001"/>
            <a:ext cx="4769447" cy="3209925"/>
          </a:xfrm>
        </p:spPr>
        <p:txBody>
          <a:bodyPr vert="horz" lIns="91440" tIns="45720" rIns="91440" bIns="45720" rtlCol="0" anchor="t">
            <a:normAutofit fontScale="92500"/>
          </a:bodyPr>
          <a:lstStyle/>
          <a:p>
            <a:pPr marL="257175" indent="-257175" rtl="0"/>
            <a:r>
              <a:rPr lang="sv" sz="1500"/>
              <a:t>Välfärdsområdet ska utarbeta en regional rådgivningsbyråplan för tillhandahållandet av de rådgivningsbyråtjänster som välfärdsområdet ansvarar för. </a:t>
            </a:r>
          </a:p>
          <a:p>
            <a:pPr marL="257175" indent="-257175" rtl="0"/>
            <a:r>
              <a:rPr lang="sv" sz="1500">
                <a:latin typeface="Arial"/>
                <a:cs typeface="Arial"/>
              </a:rPr>
              <a:t>Planen ska fogas till den regionala välfärdsplan för barn och unga som avses</a:t>
            </a:r>
            <a:r>
              <a:rPr lang="sv" sz="1500">
                <a:latin typeface="Arial"/>
                <a:cs typeface="Arial"/>
                <a:hlinkClick r:id="rId2"/>
              </a:rPr>
              <a:t> i 12 § 3 mom. i barnskyddslagen</a:t>
            </a:r>
            <a:r>
              <a:rPr lang="sv" sz="1500">
                <a:latin typeface="Arial"/>
                <a:cs typeface="Arial"/>
              </a:rPr>
              <a:t>, så att service för barnfamiljer kan granskas som en helhet. </a:t>
            </a:r>
          </a:p>
          <a:p>
            <a:pPr marL="257175" indent="-257175" rtl="0"/>
            <a:r>
              <a:rPr lang="sv" sz="1500">
                <a:latin typeface="Arial"/>
                <a:cs typeface="Arial"/>
              </a:rPr>
              <a:t>I välfärdsområdets rådgivningsbyråplan ska beaktas bland annat resurser för rådgivningsbyråtjänsterna, ledningen, kvalitetsskillnader mellan olika verksamhetssätt, tillgänglighet till rådgivningsbyråtjänsterna, servicenätverk, välfärdsområdenas utvecklingsbehov och planering av de åtgärder som behövs.</a:t>
            </a:r>
            <a:endParaRPr lang="en-US" sz="1500">
              <a:latin typeface="Arial"/>
              <a:cs typeface="Arial"/>
            </a:endParaRPr>
          </a:p>
          <a:p>
            <a:pPr marL="257175" indent="-257175" rtl="0"/>
            <a:endParaRPr lang="fi-FI" sz="1600"/>
          </a:p>
        </p:txBody>
      </p:sp>
      <p:pic>
        <p:nvPicPr>
          <p:cNvPr id="5" name="Kuva 7" descr="Varsinais-Suomi karttana ilman kuntarajoja tai paikannimiä.">
            <a:extLst>
              <a:ext uri="{FF2B5EF4-FFF2-40B4-BE49-F238E27FC236}">
                <a16:creationId xmlns:a16="http://schemas.microsoft.com/office/drawing/2014/main" id="{4B4BDA52-7204-0C07-6DAA-CC93C22917C0}"/>
              </a:ext>
            </a:extLst>
          </p:cNvPr>
          <p:cNvPicPr>
            <a:picLocks noChangeAspect="1"/>
          </p:cNvPicPr>
          <p:nvPr/>
        </p:nvPicPr>
        <p:blipFill rotWithShape="1">
          <a:blip r:embed="rId3"/>
          <a:srcRect l="7234" t="202" r="9180" b="-202"/>
          <a:stretch/>
        </p:blipFill>
        <p:spPr>
          <a:xfrm>
            <a:off x="5058201" y="750444"/>
            <a:ext cx="3702759" cy="3204237"/>
          </a:xfrm>
          <a:prstGeom prst="rect">
            <a:avLst/>
          </a:prstGeom>
        </p:spPr>
      </p:pic>
      <p:sp>
        <p:nvSpPr>
          <p:cNvPr id="4" name="Tekstiruutu 3">
            <a:extLst>
              <a:ext uri="{FF2B5EF4-FFF2-40B4-BE49-F238E27FC236}">
                <a16:creationId xmlns:a16="http://schemas.microsoft.com/office/drawing/2014/main" id="{6286048B-8001-399B-2ED9-4F2D68C9B462}"/>
              </a:ext>
            </a:extLst>
          </p:cNvPr>
          <p:cNvSpPr txBox="1"/>
          <p:nvPr/>
        </p:nvSpPr>
        <p:spPr>
          <a:xfrm>
            <a:off x="5058201" y="3827516"/>
            <a:ext cx="3140765" cy="1131079"/>
          </a:xfrm>
          <a:prstGeom prst="rect">
            <a:avLst/>
          </a:prstGeom>
          <a:noFill/>
        </p:spPr>
        <p:txBody>
          <a:bodyPr wrap="square" rtlCol="0">
            <a:spAutoFit/>
          </a:bodyPr>
          <a:lstStyle/>
          <a:p>
            <a:r>
              <a:rPr lang="sv-SE" b="1" dirty="0"/>
              <a:t>Vi strävar efter att säkerställa materialens tillgänglighet. Detta material är tyvärr inte till alla delar fullt tillgängligt: materialet innehåller bilder med text vars textmotsvarighet inte är heltäckande.</a:t>
            </a:r>
            <a:endParaRPr lang="fi-FI" dirty="0"/>
          </a:p>
        </p:txBody>
      </p:sp>
    </p:spTree>
    <p:extLst>
      <p:ext uri="{BB962C8B-B14F-4D97-AF65-F5344CB8AC3E}">
        <p14:creationId xmlns:p14="http://schemas.microsoft.com/office/powerpoint/2010/main" val="2386643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Kuva 5" descr="Karttakuva, jossa on kuvattu Varsinais-Suomen väestöennusteen 0-17-vuotiaan väestön muutosta kunnittain vuosina 2024-2025, hitaammin keskittyvä skenaario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23215" y="2068131"/>
            <a:ext cx="3346275" cy="3075368"/>
          </a:xfrm>
          <a:prstGeom prst="rect">
            <a:avLst/>
          </a:prstGeom>
        </p:spPr>
      </p:pic>
      <p:sp>
        <p:nvSpPr>
          <p:cNvPr id="2" name="Title 1">
            <a:extLst>
              <a:ext uri="{FF2B5EF4-FFF2-40B4-BE49-F238E27FC236}">
                <a16:creationId xmlns:a16="http://schemas.microsoft.com/office/drawing/2014/main" id="{589A6254-D5BD-6340-D54E-E733762FAB2B}"/>
              </a:ext>
            </a:extLst>
          </p:cNvPr>
          <p:cNvSpPr>
            <a:spLocks noGrp="1"/>
          </p:cNvSpPr>
          <p:nvPr>
            <p:ph type="ctrTitle"/>
          </p:nvPr>
        </p:nvSpPr>
        <p:spPr>
          <a:xfrm>
            <a:off x="288755" y="88491"/>
            <a:ext cx="5032463" cy="1025326"/>
          </a:xfrm>
        </p:spPr>
        <p:txBody>
          <a:bodyPr rtlCol="0"/>
          <a:lstStyle/>
          <a:p>
            <a:pPr rtl="0"/>
            <a:r>
              <a:rPr lang="sv">
                <a:latin typeface="Arial"/>
                <a:cs typeface="Arial"/>
              </a:rPr>
              <a:t>Befolkningsutveckling kommunvis</a:t>
            </a:r>
            <a:br>
              <a:rPr lang="fi-FI">
                <a:latin typeface="Arial"/>
                <a:cs typeface="Arial"/>
              </a:rPr>
            </a:br>
            <a:r>
              <a:rPr lang="sv">
                <a:latin typeface="Arial"/>
                <a:cs typeface="Arial"/>
              </a:rPr>
              <a:t>Minderåriga</a:t>
            </a:r>
            <a:endParaRPr lang="aa-ET" sz="1600">
              <a:latin typeface="Arial"/>
              <a:cs typeface="Arial"/>
            </a:endParaRPr>
          </a:p>
        </p:txBody>
      </p:sp>
      <p:pic>
        <p:nvPicPr>
          <p:cNvPr id="7" name="Kuva 6" descr="Karttakuva, jossa on kuvattu Varsinais-Suomen 0-17-vuotiaan väestön muutosta kunnittain vuosina 2024-2040, keskittyvä skenaario.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97740" y="0"/>
            <a:ext cx="3263957" cy="2999714"/>
          </a:xfrm>
          <a:prstGeom prst="rect">
            <a:avLst/>
          </a:prstGeom>
        </p:spPr>
      </p:pic>
      <p:sp>
        <p:nvSpPr>
          <p:cNvPr id="11" name="Text Placeholder 3">
            <a:extLst>
              <a:ext uri="{FF2B5EF4-FFF2-40B4-BE49-F238E27FC236}">
                <a16:creationId xmlns:a16="http://schemas.microsoft.com/office/drawing/2014/main" id="{EE060E2B-EBD2-FDC2-3B9B-F66D18B132C3}"/>
              </a:ext>
            </a:extLst>
          </p:cNvPr>
          <p:cNvSpPr>
            <a:spLocks noGrp="1"/>
          </p:cNvSpPr>
          <p:nvPr>
            <p:ph type="body" sz="quarter" idx="13"/>
          </p:nvPr>
        </p:nvSpPr>
        <p:spPr>
          <a:xfrm>
            <a:off x="175097" y="1279859"/>
            <a:ext cx="3071163" cy="3317767"/>
          </a:xfrm>
        </p:spPr>
        <p:txBody>
          <a:bodyPr vert="horz" lIns="91440" tIns="45720" rIns="91440" bIns="45720" rtlCol="0" anchor="t">
            <a:noAutofit/>
          </a:bodyPr>
          <a:lstStyle/>
          <a:p>
            <a:pPr rtl="0">
              <a:buClr>
                <a:schemeClr val="accent1"/>
              </a:buClr>
            </a:pPr>
            <a:r>
              <a:rPr lang="sv" sz="1200" b="1">
                <a:latin typeface="Arial"/>
                <a:cs typeface="Arial"/>
              </a:rPr>
              <a:t>Utvecklingen hos barn under skolåldern</a:t>
            </a:r>
            <a:r>
              <a:rPr lang="sv" sz="1200">
                <a:latin typeface="Arial"/>
                <a:cs typeface="Arial"/>
              </a:rPr>
              <a:t> (0–6-åringar) </a:t>
            </a:r>
            <a:r>
              <a:rPr lang="sv" sz="1200" b="1">
                <a:latin typeface="Arial"/>
                <a:cs typeface="Arial"/>
              </a:rPr>
              <a:t>följer nästan helt utvecklingen av födelsetalen</a:t>
            </a:r>
            <a:r>
              <a:rPr lang="sv" sz="1200">
                <a:latin typeface="Arial"/>
                <a:cs typeface="Arial"/>
              </a:rPr>
              <a:t>, så det är mycket osäkert att förutsäga utvecklingen på grund av den potentiella variationen i födelsetal. </a:t>
            </a:r>
          </a:p>
          <a:p>
            <a:pPr rtl="0">
              <a:buClr>
                <a:schemeClr val="accent1"/>
              </a:buClr>
            </a:pPr>
            <a:r>
              <a:rPr lang="sv" sz="1200" b="1">
                <a:latin typeface="Arial"/>
                <a:cs typeface="Arial"/>
              </a:rPr>
              <a:t>Antalet befolkning i grundskoleåldern</a:t>
            </a:r>
            <a:r>
              <a:rPr lang="sv" sz="1200">
                <a:latin typeface="Arial"/>
                <a:cs typeface="Arial"/>
              </a:rPr>
              <a:t> (7–15-åringar)</a:t>
            </a:r>
            <a:r>
              <a:rPr lang="sv" sz="1200" b="1">
                <a:latin typeface="Arial"/>
                <a:cs typeface="Arial"/>
              </a:rPr>
              <a:t> förväntas minska i båda scenarierna under 2020-talet</a:t>
            </a:r>
            <a:r>
              <a:rPr lang="sv" sz="1200">
                <a:latin typeface="Arial"/>
                <a:cs typeface="Arial"/>
              </a:rPr>
              <a:t>, vilket är en direkt följd av de sjunkande födelsetalen under 2010-talet. Minskningen kommer att fortsätta ända fram till början av 2030-talet, beroende på scenariot kommer antalet befolkning i grundskoleåldern vara 4180 år 2034 – 4260 personer färre än idag. </a:t>
            </a:r>
          </a:p>
          <a:p>
            <a:pPr rtl="0">
              <a:buClr>
                <a:schemeClr val="accent1"/>
              </a:buClr>
            </a:pPr>
            <a:r>
              <a:rPr lang="sv" sz="1200">
                <a:latin typeface="Arial"/>
                <a:cs typeface="Arial"/>
              </a:rPr>
              <a:t>Liksom andra åldersgrupper, är åldersgruppen 0–17 år koncentrerade till Åbo-regionen starkare än tidigare. </a:t>
            </a:r>
          </a:p>
        </p:txBody>
      </p:sp>
      <p:sp>
        <p:nvSpPr>
          <p:cNvPr id="8" name="Tekstiruutu 7"/>
          <p:cNvSpPr txBox="1"/>
          <p:nvPr/>
        </p:nvSpPr>
        <p:spPr>
          <a:xfrm>
            <a:off x="278822" y="4954756"/>
            <a:ext cx="3288080" cy="215444"/>
          </a:xfrm>
          <a:prstGeom prst="rect">
            <a:avLst/>
          </a:prstGeom>
          <a:noFill/>
        </p:spPr>
        <p:txBody>
          <a:bodyPr wrap="none" rtlCol="0">
            <a:spAutoFit/>
          </a:bodyPr>
          <a:lstStyle/>
          <a:p>
            <a:pPr rtl="0"/>
            <a:r>
              <a:rPr lang="sv" sz="800" i="1"/>
              <a:t>Källa: Egentliga Finlands befolkningsprognos 2024–2040, Varha, Egentliga Finlands välfärdsområde / MDI</a:t>
            </a:r>
          </a:p>
        </p:txBody>
      </p:sp>
      <p:sp>
        <p:nvSpPr>
          <p:cNvPr id="12" name="Pyöristetty suorakulmio 11"/>
          <p:cNvSpPr/>
          <p:nvPr/>
        </p:nvSpPr>
        <p:spPr>
          <a:xfrm>
            <a:off x="6910603" y="3340677"/>
            <a:ext cx="1973613" cy="1256559"/>
          </a:xfrm>
          <a:prstGeom prst="roundRect">
            <a:avLst/>
          </a:prstGeom>
          <a:solidFill>
            <a:schemeClr val="accent3">
              <a:lumMod val="20000"/>
              <a:lumOff val="80000"/>
            </a:schemeClr>
          </a:solidFill>
          <a:ln>
            <a:solidFill>
              <a:schemeClr val="accent3"/>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rtl="0"/>
            <a:endParaRPr lang="fi-FI"/>
          </a:p>
        </p:txBody>
      </p:sp>
      <p:sp>
        <p:nvSpPr>
          <p:cNvPr id="13" name="Tekstiruutu 12"/>
          <p:cNvSpPr txBox="1"/>
          <p:nvPr/>
        </p:nvSpPr>
        <p:spPr>
          <a:xfrm>
            <a:off x="6946971" y="3438041"/>
            <a:ext cx="1937245" cy="1061829"/>
          </a:xfrm>
          <a:prstGeom prst="rect">
            <a:avLst/>
          </a:prstGeom>
          <a:noFill/>
        </p:spPr>
        <p:txBody>
          <a:bodyPr wrap="square" rtlCol="0">
            <a:spAutoFit/>
          </a:bodyPr>
          <a:lstStyle/>
          <a:p>
            <a:pPr rtl="0"/>
            <a:r>
              <a:rPr lang="sv" sz="900" i="1">
                <a:cs typeface="Arial"/>
              </a:rPr>
              <a:t>Kartorna visar befolkningsförändringen hos 0–17 åringar 2024–2040 baserade på olika scenarier. Siffrorna beskriver den kvantitativa förändringen, bakgrundsfärgen den procentuella förändringen. </a:t>
            </a:r>
          </a:p>
        </p:txBody>
      </p:sp>
    </p:spTree>
    <p:extLst>
      <p:ext uri="{BB962C8B-B14F-4D97-AF65-F5344CB8AC3E}">
        <p14:creationId xmlns:p14="http://schemas.microsoft.com/office/powerpoint/2010/main" val="31714435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p:cNvSpPr>
            <a:spLocks noGrp="1"/>
          </p:cNvSpPr>
          <p:nvPr>
            <p:ph type="ctrTitle"/>
          </p:nvPr>
        </p:nvSpPr>
        <p:spPr>
          <a:xfrm>
            <a:off x="334097" y="22292"/>
            <a:ext cx="8601075" cy="673899"/>
          </a:xfrm>
        </p:spPr>
        <p:txBody>
          <a:bodyPr rtlCol="0"/>
          <a:lstStyle/>
          <a:p>
            <a:pPr rtl="0"/>
            <a:r>
              <a:rPr lang="sv"/>
              <a:t>Befolkningsprognos: andelen små barn av befolkningen</a:t>
            </a:r>
          </a:p>
        </p:txBody>
      </p:sp>
      <p:sp>
        <p:nvSpPr>
          <p:cNvPr id="4" name="Tekstin paikkamerkki 3"/>
          <p:cNvSpPr>
            <a:spLocks noGrp="1"/>
          </p:cNvSpPr>
          <p:nvPr>
            <p:ph type="body" sz="quarter" idx="13"/>
          </p:nvPr>
        </p:nvSpPr>
        <p:spPr>
          <a:xfrm>
            <a:off x="102875" y="882217"/>
            <a:ext cx="3157130" cy="3629891"/>
          </a:xfrm>
        </p:spPr>
        <p:txBody>
          <a:bodyPr vert="horz" lIns="91440" tIns="45720" rIns="91440" bIns="45720" rtlCol="0" anchor="t">
            <a:normAutofit fontScale="92500" lnSpcReduction="20000"/>
          </a:bodyPr>
          <a:lstStyle/>
          <a:p>
            <a:pPr rtl="0"/>
            <a:r>
              <a:rPr lang="sv" sz="1600">
                <a:latin typeface="Arial"/>
                <a:cs typeface="Arial"/>
              </a:rPr>
              <a:t>Stödet i den första fasen i barnets liv varar i bästa fall livet ut. Vid behov bör stöd påbörjas under graviditeten.</a:t>
            </a:r>
            <a:endParaRPr lang="fi-FI" sz="1600" dirty="0"/>
          </a:p>
          <a:p>
            <a:pPr rtl="0"/>
            <a:r>
              <a:rPr lang="sv" sz="1600">
                <a:latin typeface="Arial"/>
                <a:cs typeface="Arial"/>
              </a:rPr>
              <a:t>Andelen och antalet små barn inom Egentliga Finlands välfärdsområde, Varha, kommer inte att minska längre, men den regionala koncentreringen är kraftig och de kommunala skillnaderna ökar.</a:t>
            </a:r>
          </a:p>
          <a:p>
            <a:pPr rtl="0"/>
            <a:r>
              <a:rPr lang="sv" sz="1500">
                <a:latin typeface="Arial"/>
                <a:cs typeface="Arial"/>
              </a:rPr>
              <a:t>Enligt befolkningsprognoser kommer antalet barnfamiljer att minska i framtiden, men samtidigt ökar stödbehov hos barn, unga och familjer. </a:t>
            </a:r>
            <a:endParaRPr lang="fi-FI" dirty="0">
              <a:latin typeface="Arial"/>
              <a:cs typeface="Arial"/>
            </a:endParaRPr>
          </a:p>
          <a:p>
            <a:pPr rtl="0"/>
            <a:r>
              <a:rPr lang="sv" sz="1600">
                <a:latin typeface="Arial"/>
                <a:cs typeface="Arial"/>
              </a:rPr>
              <a:t>Detta ska också beaktas vid planeringen av rådgivningsbyrånätverket.</a:t>
            </a:r>
            <a:endParaRPr lang="fi-FI" dirty="0"/>
          </a:p>
          <a:p>
            <a:pPr rtl="0"/>
            <a:endParaRPr lang="fi-FI" sz="1600"/>
          </a:p>
        </p:txBody>
      </p:sp>
      <p:pic>
        <p:nvPicPr>
          <p:cNvPr id="3" name="Picture 2" descr="Karttakuvat, joissa 0-6-vuotiaiden ennustettu kehitys 2024-2030 (hitaamman keskittymisen skenaario). Yhdessä kartassa kuvattu väestönmuutos prosentteina 2024-2040 ja toisessa kartassa 0-6 vuotiaiden lukumäärä 2030, molemmissa kartoissa kunnat eritelty värikoodein luvun mukaan. . ">
            <a:extLst>
              <a:ext uri="{FF2B5EF4-FFF2-40B4-BE49-F238E27FC236}">
                <a16:creationId xmlns:a16="http://schemas.microsoft.com/office/drawing/2014/main" id="{FB28C3D1-A1A7-FD6F-EBCE-8981AD73E961}"/>
              </a:ext>
            </a:extLst>
          </p:cNvPr>
          <p:cNvPicPr>
            <a:picLocks noChangeAspect="1"/>
          </p:cNvPicPr>
          <p:nvPr/>
        </p:nvPicPr>
        <p:blipFill>
          <a:blip r:embed="rId2"/>
          <a:stretch>
            <a:fillRect/>
          </a:stretch>
        </p:blipFill>
        <p:spPr>
          <a:xfrm>
            <a:off x="3143272" y="878229"/>
            <a:ext cx="5710380" cy="3633879"/>
          </a:xfrm>
          <a:prstGeom prst="rect">
            <a:avLst/>
          </a:prstGeom>
        </p:spPr>
      </p:pic>
    </p:spTree>
    <p:extLst>
      <p:ext uri="{BB962C8B-B14F-4D97-AF65-F5344CB8AC3E}">
        <p14:creationId xmlns:p14="http://schemas.microsoft.com/office/powerpoint/2010/main" val="7534258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8062B-ACC1-1221-B4E7-B9C2BFF20BCA}"/>
              </a:ext>
            </a:extLst>
          </p:cNvPr>
          <p:cNvSpPr>
            <a:spLocks noGrp="1"/>
          </p:cNvSpPr>
          <p:nvPr>
            <p:ph type="ctrTitle"/>
          </p:nvPr>
        </p:nvSpPr>
        <p:spPr>
          <a:xfrm>
            <a:off x="141551" y="-1953"/>
            <a:ext cx="4283244" cy="812067"/>
          </a:xfrm>
        </p:spPr>
        <p:txBody>
          <a:bodyPr rtlCol="0"/>
          <a:lstStyle/>
          <a:p>
            <a:pPr rtl="0"/>
            <a:r>
              <a:rPr lang="sv" sz="1875">
                <a:latin typeface="+mn-lt"/>
              </a:rPr>
              <a:t>Förutsedd utveckling hos 0–1 åringar 2010–2040</a:t>
            </a:r>
            <a:endParaRPr lang="en-US" sz="1875" dirty="0">
              <a:latin typeface="+mn-lt"/>
            </a:endParaRPr>
          </a:p>
        </p:txBody>
      </p:sp>
      <p:sp>
        <p:nvSpPr>
          <p:cNvPr id="3" name="Text Placeholder 2">
            <a:extLst>
              <a:ext uri="{FF2B5EF4-FFF2-40B4-BE49-F238E27FC236}">
                <a16:creationId xmlns:a16="http://schemas.microsoft.com/office/drawing/2014/main" id="{5B1E5B15-1F4D-7BE4-A4A8-C72329B4E590}"/>
              </a:ext>
            </a:extLst>
          </p:cNvPr>
          <p:cNvSpPr>
            <a:spLocks noGrp="1"/>
          </p:cNvSpPr>
          <p:nvPr>
            <p:ph type="body" sz="quarter" idx="14"/>
          </p:nvPr>
        </p:nvSpPr>
        <p:spPr>
          <a:xfrm>
            <a:off x="150207" y="724270"/>
            <a:ext cx="4272054" cy="4042732"/>
          </a:xfrm>
        </p:spPr>
        <p:txBody>
          <a:bodyPr vert="horz" lIns="91440" tIns="45720" rIns="91440" bIns="45720" rtlCol="0" anchor="t">
            <a:noAutofit/>
          </a:bodyPr>
          <a:lstStyle/>
          <a:p>
            <a:pPr marL="113665" indent="0" defTabSz="914378" rtl="0">
              <a:spcBef>
                <a:spcPts val="1000"/>
              </a:spcBef>
              <a:buClr>
                <a:srgbClr val="000000"/>
              </a:buClr>
              <a:buSzPts val="1800"/>
              <a:buNone/>
              <a:defRPr/>
            </a:pPr>
            <a:r>
              <a:rPr lang="sv" sz="1050" i="1" kern="0" dirty="0">
                <a:solidFill>
                  <a:srgbClr val="1D1C1D"/>
                </a:solidFill>
                <a:latin typeface="+mn-lt"/>
                <a:cs typeface="Arial"/>
                <a:sym typeface="Montserrat"/>
              </a:rPr>
              <a:t>Figuren undersöker den faktiska och förutsedda befolkningsutvecklingen hos 0–1 åringar inom Egentliga Finlands välfärdsområde i två alternativa scenarier åren 2010–2040.</a:t>
            </a:r>
            <a:endParaRPr lang="en-US" dirty="0">
              <a:cs typeface="Arial"/>
            </a:endParaRPr>
          </a:p>
          <a:p>
            <a:pPr marL="85725" indent="0" rtl="0">
              <a:buClr>
                <a:srgbClr val="000000"/>
              </a:buClr>
              <a:buSzPts val="1800"/>
              <a:buNone/>
              <a:defRPr/>
            </a:pPr>
            <a:r>
              <a:rPr lang="sv" sz="1050" b="1" kern="0" dirty="0">
                <a:solidFill>
                  <a:srgbClr val="1D1C1D"/>
                </a:solidFill>
                <a:latin typeface="+mn-lt"/>
                <a:cs typeface="Arial"/>
                <a:sym typeface="Montserrat"/>
              </a:rPr>
              <a:t>Den förutsedda befolkningsförändringen åren 2024–2040: </a:t>
            </a:r>
            <a:endParaRPr lang="fi-FI" sz="1050" b="1" kern="0" dirty="0">
              <a:solidFill>
                <a:srgbClr val="1D1C1D"/>
              </a:solidFill>
              <a:latin typeface="+mn-lt"/>
              <a:cs typeface="Arial"/>
            </a:endParaRPr>
          </a:p>
          <a:p>
            <a:pPr marL="85725" indent="0" rtl="0">
              <a:buClr>
                <a:srgbClr val="000000"/>
              </a:buClr>
              <a:buSzPts val="1800"/>
              <a:buNone/>
              <a:defRPr/>
            </a:pPr>
            <a:r>
              <a:rPr lang="sv" sz="1050" kern="0" dirty="0">
                <a:solidFill>
                  <a:srgbClr val="1D1C1D"/>
                </a:solidFill>
                <a:latin typeface="+mn-lt"/>
                <a:cs typeface="Arial"/>
                <a:sym typeface="Montserrat"/>
              </a:rPr>
              <a:t>Scenariot med långsammare koncentration </a:t>
            </a:r>
            <a:r>
              <a:rPr lang="sv" sz="1050" b="1" kern="0" dirty="0">
                <a:solidFill>
                  <a:srgbClr val="1D1C1D"/>
                </a:solidFill>
                <a:latin typeface="+mn-lt"/>
                <a:cs typeface="Arial"/>
                <a:sym typeface="Montserrat"/>
              </a:rPr>
              <a:t>+1 173 personer (+14,9 %)</a:t>
            </a:r>
            <a:endParaRPr lang="fi-FI" sz="1050" b="1" kern="0" dirty="0">
              <a:solidFill>
                <a:srgbClr val="1D1C1D"/>
              </a:solidFill>
              <a:latin typeface="+mn-lt"/>
              <a:cs typeface="Arial"/>
            </a:endParaRPr>
          </a:p>
          <a:p>
            <a:pPr marL="85725" indent="0" rtl="0">
              <a:buClr>
                <a:srgbClr val="000000"/>
              </a:buClr>
              <a:buSzPts val="1800"/>
              <a:buNone/>
              <a:defRPr/>
            </a:pPr>
            <a:r>
              <a:rPr lang="sv" sz="1050" kern="0" dirty="0">
                <a:solidFill>
                  <a:srgbClr val="1D1C1D"/>
                </a:solidFill>
                <a:latin typeface="+mn-lt"/>
                <a:cs typeface="Arial"/>
                <a:sym typeface="Montserrat"/>
              </a:rPr>
              <a:t>Scenariot med koncentration </a:t>
            </a:r>
            <a:r>
              <a:rPr lang="sv" sz="1050" b="1" kern="0" dirty="0">
                <a:solidFill>
                  <a:srgbClr val="1D1C1D"/>
                </a:solidFill>
                <a:latin typeface="+mn-lt"/>
                <a:cs typeface="Arial"/>
                <a:sym typeface="Montserrat"/>
              </a:rPr>
              <a:t>+959 personer (+12,2 %)</a:t>
            </a:r>
            <a:endParaRPr lang="fi-FI" sz="1050" b="1" kern="0" dirty="0">
              <a:solidFill>
                <a:srgbClr val="1D1C1D"/>
              </a:solidFill>
              <a:latin typeface="+mn-lt"/>
              <a:cs typeface="Arial"/>
            </a:endParaRPr>
          </a:p>
          <a:p>
            <a:pPr marL="299720" indent="-213995" rtl="0">
              <a:buClr>
                <a:srgbClr val="000000"/>
              </a:buClr>
              <a:buSzPts val="1800"/>
              <a:buFont typeface="Wingdings" panose="05000000000000000000" pitchFamily="2" charset="2"/>
              <a:buChar char="à"/>
              <a:defRPr/>
            </a:pPr>
            <a:r>
              <a:rPr lang="sv" sz="1050" b="1" kern="0" dirty="0">
                <a:solidFill>
                  <a:srgbClr val="1D1C1D"/>
                </a:solidFill>
                <a:latin typeface="+mn-lt"/>
                <a:cs typeface="Arial"/>
                <a:sym typeface="Wingdings" panose="05000000000000000000" pitchFamily="2" charset="2"/>
              </a:rPr>
              <a:t>I scenariot med långsammare koncentration är åldersgruppens utveckling något starkare, </a:t>
            </a:r>
            <a:r>
              <a:rPr lang="sv" sz="1050" kern="0" dirty="0">
                <a:solidFill>
                  <a:srgbClr val="1D1C1D"/>
                </a:solidFill>
                <a:latin typeface="+mn-lt"/>
                <a:cs typeface="Arial"/>
                <a:sym typeface="Wingdings" panose="05000000000000000000" pitchFamily="2" charset="2"/>
              </a:rPr>
              <a:t>eftersom en större del av befolkningen bor i områden med högre födelsetal. </a:t>
            </a:r>
            <a:endParaRPr lang="fi-FI" sz="1050" b="1" kern="0" dirty="0">
              <a:solidFill>
                <a:srgbClr val="1D1C1D"/>
              </a:solidFill>
              <a:latin typeface="+mn-lt"/>
              <a:cs typeface="Arial"/>
            </a:endParaRPr>
          </a:p>
          <a:p>
            <a:pPr marL="342900" indent="-257175" rtl="0">
              <a:spcBef>
                <a:spcPts val="0"/>
              </a:spcBef>
              <a:buClr>
                <a:schemeClr val="accent1"/>
              </a:buClr>
              <a:buSzPts val="1800"/>
              <a:defRPr/>
            </a:pPr>
            <a:r>
              <a:rPr lang="sv" sz="1050" b="1" kern="0" dirty="0">
                <a:latin typeface="+mn-lt"/>
                <a:cs typeface="Arial"/>
                <a:sym typeface="Montserrat"/>
              </a:rPr>
              <a:t>Den kommande utvecklingen hos 0–1 åringar är starkt beroende av födelsetalen i framtiden. </a:t>
            </a:r>
            <a:r>
              <a:rPr lang="sv" sz="1050" kern="0" dirty="0">
                <a:latin typeface="+mn-lt"/>
                <a:cs typeface="Arial"/>
                <a:sym typeface="Montserrat"/>
              </a:rPr>
              <a:t>I prognosen har födelsetalen förväntats finnas kvar på 2020-talets mellersta nivå och som ett resultat av detta kommer åldersgruppen att växa måttligt under perioden, främst på grund av det ökade antalet fertila befolkningen inom Åbo-regionen.</a:t>
            </a:r>
            <a:endParaRPr lang="fi-FI" sz="1050" kern="0" dirty="0">
              <a:highlight>
                <a:srgbClr val="FFFF00"/>
              </a:highlight>
              <a:latin typeface="+mn-lt"/>
              <a:cs typeface="Arial"/>
              <a:sym typeface="Montserrat"/>
            </a:endParaRPr>
          </a:p>
          <a:p>
            <a:pPr marL="342900" indent="-257175" rtl="0">
              <a:spcBef>
                <a:spcPts val="0"/>
              </a:spcBef>
              <a:buClr>
                <a:schemeClr val="accent1"/>
              </a:buClr>
              <a:buSzPts val="1800"/>
              <a:defRPr/>
            </a:pPr>
            <a:r>
              <a:rPr lang="sv" sz="1050" kern="0" dirty="0">
                <a:latin typeface="+mn-lt"/>
                <a:cs typeface="Arial"/>
                <a:sym typeface="Montserrat"/>
              </a:rPr>
              <a:t>Utan en ökning av födelsetalen är inte ens en avsevärt ökande invandring tillräcklig för att öka storleken på åldersgruppen högre än nivån år 2010, även om befolkningsbasen växer ju kraftigt.  </a:t>
            </a:r>
            <a:endParaRPr lang="fi-FI" sz="1050" kern="0" dirty="0">
              <a:latin typeface="+mn-lt"/>
              <a:cs typeface="Arial"/>
            </a:endParaRPr>
          </a:p>
          <a:p>
            <a:pPr marL="342900" indent="-257175" rtl="0">
              <a:spcBef>
                <a:spcPts val="0"/>
              </a:spcBef>
              <a:buClr>
                <a:schemeClr val="accent1"/>
              </a:buClr>
              <a:buSzPts val="1800"/>
              <a:defRPr/>
            </a:pPr>
            <a:r>
              <a:rPr lang="sv" sz="1050" b="1" kern="0" dirty="0">
                <a:latin typeface="+mn-lt"/>
                <a:cs typeface="Arial"/>
              </a:rPr>
              <a:t>Utvecklingen hos barn under skolåldern (0–6 åringar) följer nästan helt utvecklingen av födelsetalen</a:t>
            </a:r>
            <a:r>
              <a:rPr lang="sv" sz="1050" kern="0" dirty="0">
                <a:latin typeface="+mn-lt"/>
                <a:cs typeface="Arial"/>
              </a:rPr>
              <a:t>, så det är mycket osäkert att förutsäga utvecklingen på grund av den potentiella variationen i födelsetal. </a:t>
            </a:r>
          </a:p>
        </p:txBody>
      </p:sp>
      <p:graphicFrame>
        <p:nvGraphicFramePr>
          <p:cNvPr id="5" name="Kaavio 4" descr="Viivadiagrammi, jossa kuvataan 0-1-vuotaiden määrän kehitystä Varsinais-Suomessa vuosina 2010-2040. Väestöennustetta vuosille 2025-2040 kuvataan hitaammin keskittyvällä ja keskittyvällä skenaariolla.">
            <a:extLst>
              <a:ext uri="{FF2B5EF4-FFF2-40B4-BE49-F238E27FC236}">
                <a16:creationId xmlns:a16="http://schemas.microsoft.com/office/drawing/2014/main" id="{09FB347B-3994-C9D2-E944-A09815A902C8}"/>
              </a:ext>
            </a:extLst>
          </p:cNvPr>
          <p:cNvGraphicFramePr>
            <a:graphicFrameLocks/>
          </p:cNvGraphicFramePr>
          <p:nvPr>
            <p:extLst>
              <p:ext uri="{D42A27DB-BD31-4B8C-83A1-F6EECF244321}">
                <p14:modId xmlns:p14="http://schemas.microsoft.com/office/powerpoint/2010/main" val="3170236965"/>
              </p:ext>
            </p:extLst>
          </p:nvPr>
        </p:nvGraphicFramePr>
        <p:xfrm>
          <a:off x="4572000" y="439660"/>
          <a:ext cx="4511977" cy="425807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9473151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2411AB-6E9E-74E6-F31E-08A50477C470}"/>
              </a:ext>
            </a:extLst>
          </p:cNvPr>
          <p:cNvSpPr>
            <a:spLocks noGrp="1"/>
          </p:cNvSpPr>
          <p:nvPr>
            <p:ph type="ctrTitle"/>
          </p:nvPr>
        </p:nvSpPr>
        <p:spPr>
          <a:xfrm>
            <a:off x="189364" y="131577"/>
            <a:ext cx="8601075" cy="812067"/>
          </a:xfrm>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r>
              <a:rPr lang="sv" sz="2400">
                <a:solidFill>
                  <a:srgbClr val="3C2B7C"/>
                </a:solidFill>
                <a:latin typeface="Arial"/>
                <a:ea typeface="+mj-ea"/>
                <a:cs typeface="Arial"/>
              </a:rPr>
              <a:t>Fattigdomen i barnfamiljer inom Egentliga Finland</a:t>
            </a:r>
          </a:p>
        </p:txBody>
      </p:sp>
      <p:sp>
        <p:nvSpPr>
          <p:cNvPr id="6" name="Text Placeholder 5">
            <a:extLst>
              <a:ext uri="{FF2B5EF4-FFF2-40B4-BE49-F238E27FC236}">
                <a16:creationId xmlns:a16="http://schemas.microsoft.com/office/drawing/2014/main" id="{C8A08871-D282-FF2E-876D-A28B96E67433}"/>
              </a:ext>
            </a:extLst>
          </p:cNvPr>
          <p:cNvSpPr>
            <a:spLocks noGrp="1"/>
          </p:cNvSpPr>
          <p:nvPr>
            <p:ph type="body" sz="quarter" idx="13"/>
          </p:nvPr>
        </p:nvSpPr>
        <p:spPr>
          <a:xfrm>
            <a:off x="192269" y="1056108"/>
            <a:ext cx="3242338" cy="3750735"/>
          </a:xfrm>
        </p:spPr>
        <p:txBody>
          <a:bodyPr vert="horz" lIns="91440" tIns="45720" rIns="91440" bIns="45720" rtlCol="0" anchor="t">
            <a:normAutofit lnSpcReduction="10000"/>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r>
              <a:rPr lang="sv" sz="1200">
                <a:latin typeface="Arial"/>
                <a:cs typeface="Arial"/>
              </a:rPr>
              <a:t>Familjens ekonomiska situation påverkar barnens välbefinnande i vardagslivet och långt in i livet. Den fattigdom som upplevts i barndomen är kopplad till senare arbetslöshet, psykiska problem, svag skolframgång samt överskuldsättning.  </a:t>
            </a:r>
            <a:endParaRPr lang="en-US" sz="1200">
              <a:latin typeface="Arial"/>
              <a:cs typeface="Arial"/>
            </a:endParaRPr>
          </a:p>
          <a:p>
            <a:pPr rtl="0"/>
            <a:r>
              <a:rPr lang="sv" sz="1200">
                <a:latin typeface="Arial"/>
                <a:cs typeface="Arial"/>
              </a:rPr>
              <a:t>Åbo som storstad avviker på grund av sin befolkningsstruktur, låginkomstgraden höjs av större andel invandrar-, studerande- och enföräldersfamiljer i förhållande till andra kommuner. </a:t>
            </a:r>
            <a:endParaRPr lang="en-US">
              <a:cs typeface="Arial"/>
            </a:endParaRPr>
          </a:p>
          <a:p>
            <a:pPr rtl="0"/>
            <a:r>
              <a:rPr lang="sv" sz="1200">
                <a:latin typeface="Arial"/>
                <a:cs typeface="Arial"/>
              </a:rPr>
              <a:t>Fluktuationer i kommunens sysselsättningsläge är synliga i fattigdomen i barnfamiljer. I familjen med en förälder är det också svårare att få arbete, vilket ökar risken för låg inkomst.</a:t>
            </a:r>
            <a:endParaRPr lang="en-US" sz="1200">
              <a:latin typeface="Arial"/>
              <a:cs typeface="Arial"/>
            </a:endParaRPr>
          </a:p>
          <a:p>
            <a:pPr rtl="0"/>
            <a:r>
              <a:rPr lang="sv" sz="1200">
                <a:latin typeface="Arial"/>
                <a:cs typeface="Arial"/>
              </a:rPr>
              <a:t>I små kommuner även mindre förändringar i kvantitet är synliga som fluktueringar i befolkningsandelar.</a:t>
            </a:r>
          </a:p>
          <a:p>
            <a:pPr rtl="0"/>
            <a:r>
              <a:rPr lang="sv" sz="1200">
                <a:latin typeface="Arial"/>
                <a:cs typeface="Arial"/>
              </a:rPr>
              <a:t>Den här statistiken visar inte ännu de konsekvenser som orsakats av nedskärningar i den sociala tryggheten.</a:t>
            </a:r>
          </a:p>
          <a:p>
            <a:pPr rtl="0"/>
            <a:endParaRPr lang="fi-FI" sz="1200">
              <a:latin typeface="Arial"/>
              <a:cs typeface="Arial"/>
            </a:endParaRPr>
          </a:p>
        </p:txBody>
      </p:sp>
      <p:graphicFrame>
        <p:nvGraphicFramePr>
          <p:cNvPr id="10" name="Kaavio 2" descr="Pylväsdiagrammi, lasten pienituloisuusaste (%)vuosina 2022 ja 2023, koko maa, Varsinais-Suomen hyvinvointialue sekä Varsinais-Suomen kunnat vertailtuna.">
            <a:extLst>
              <a:ext uri="{FF2B5EF4-FFF2-40B4-BE49-F238E27FC236}">
                <a16:creationId xmlns:a16="http://schemas.microsoft.com/office/drawing/2014/main" id="{E7AA7A5B-B428-71DB-BA94-BA848689F62D}"/>
              </a:ext>
              <a:ext uri="{147F2762-F138-4A5C-976F-8EAC2B608ADB}">
                <a16:predDERef xmlns:a16="http://schemas.microsoft.com/office/drawing/2014/main" pred="{372BB8EF-091B-BF75-CF94-95D0D817A992}"/>
              </a:ext>
            </a:extLst>
          </p:cNvPr>
          <p:cNvGraphicFramePr>
            <a:graphicFrameLocks/>
          </p:cNvGraphicFramePr>
          <p:nvPr/>
        </p:nvGraphicFramePr>
        <p:xfrm>
          <a:off x="3789611" y="1536863"/>
          <a:ext cx="5100795" cy="3357992"/>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Box 2">
            <a:extLst>
              <a:ext uri="{FF2B5EF4-FFF2-40B4-BE49-F238E27FC236}">
                <a16:creationId xmlns:a16="http://schemas.microsoft.com/office/drawing/2014/main" id="{EBD435F4-6EFE-8ED8-A6C6-BC0EE49C4014}"/>
              </a:ext>
            </a:extLst>
          </p:cNvPr>
          <p:cNvSpPr txBox="1"/>
          <p:nvPr/>
        </p:nvSpPr>
        <p:spPr>
          <a:xfrm>
            <a:off x="4021967" y="868362"/>
            <a:ext cx="4769162" cy="588623"/>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r>
              <a:rPr lang="sv" sz="1125">
                <a:cs typeface="Arial"/>
              </a:rPr>
              <a:t>Ett barn anses ha låg inkomst, om barnet bor i ett hushåll med en disponibel inkomst som är lägre än 60 % av landets medianinkomst. Låginkomstgraden för hela befolkningen år 2023 var 13,4 %, inom Egentliga Finland 14 %.</a:t>
            </a:r>
            <a:endParaRPr lang="en-US" sz="1013"/>
          </a:p>
        </p:txBody>
      </p:sp>
    </p:spTree>
    <p:extLst>
      <p:ext uri="{BB962C8B-B14F-4D97-AF65-F5344CB8AC3E}">
        <p14:creationId xmlns:p14="http://schemas.microsoft.com/office/powerpoint/2010/main" val="15371736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6622348-AC50-0887-BFA0-9F30C14F9BD8}"/>
              </a:ext>
              <a:ext uri="{C183D7F6-B498-43B3-948B-1728B52AA6E4}">
                <adec:decorative xmlns:adec="http://schemas.microsoft.com/office/drawing/2017/decorative" val="1"/>
              </a:ext>
            </a:extLst>
          </p:cNvPr>
          <p:cNvSpPr/>
          <p:nvPr/>
        </p:nvSpPr>
        <p:spPr>
          <a:xfrm>
            <a:off x="5152912" y="144406"/>
            <a:ext cx="3990293" cy="4807856"/>
          </a:xfrm>
          <a:prstGeom prst="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rtl="0"/>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AD13F488-7CD9-4B23-A423-7E9F22F502AB}"/>
              </a:ext>
            </a:extLst>
          </p:cNvPr>
          <p:cNvSpPr>
            <a:spLocks noGrp="1"/>
          </p:cNvSpPr>
          <p:nvPr>
            <p:ph type="title"/>
          </p:nvPr>
        </p:nvSpPr>
        <p:spPr>
          <a:xfrm>
            <a:off x="407591" y="-188912"/>
            <a:ext cx="3623865" cy="1200150"/>
          </a:xfrm>
        </p:spPr>
        <p:txBody>
          <a:bodyPr rtlCol="0">
            <a:normAutofit/>
          </a:bodyPr>
          <a:lstStyle/>
          <a:p>
            <a:pPr rtl="0"/>
            <a:r>
              <a:rPr lang="sv" b="1">
                <a:solidFill>
                  <a:srgbClr val="3C2B7C"/>
                </a:solidFill>
                <a:latin typeface="Arial"/>
                <a:cs typeface="Arial"/>
              </a:rPr>
              <a:t>Rådgivningsbyråernas lagstadgade uppgifter</a:t>
            </a:r>
            <a:endParaRPr lang="en-US"/>
          </a:p>
        </p:txBody>
      </p:sp>
      <p:sp>
        <p:nvSpPr>
          <p:cNvPr id="3" name="Content Placeholder 2">
            <a:extLst>
              <a:ext uri="{FF2B5EF4-FFF2-40B4-BE49-F238E27FC236}">
                <a16:creationId xmlns:a16="http://schemas.microsoft.com/office/drawing/2014/main" id="{38B8BFDE-5862-325B-C365-3B4A5AC35D5A}"/>
              </a:ext>
            </a:extLst>
          </p:cNvPr>
          <p:cNvSpPr>
            <a:spLocks noGrp="1"/>
          </p:cNvSpPr>
          <p:nvPr>
            <p:ph idx="1"/>
          </p:nvPr>
        </p:nvSpPr>
        <p:spPr>
          <a:xfrm>
            <a:off x="5394268" y="411163"/>
            <a:ext cx="3457802" cy="4435845"/>
          </a:xfrm>
        </p:spPr>
        <p:txBody>
          <a:bodyPr vert="horz" lIns="68580" tIns="34290" rIns="68580" bIns="34290" rtlCol="0" anchor="t">
            <a:noAutofit/>
          </a:bodyPr>
          <a:lstStyle/>
          <a:p>
            <a:pPr rtl="0"/>
            <a:endParaRPr lang="en-US" sz="900" b="1" i="1" dirty="0">
              <a:latin typeface="Arial"/>
              <a:cs typeface="Calibri"/>
            </a:endParaRPr>
          </a:p>
          <a:p>
            <a:pPr marL="0" indent="0" rtl="0">
              <a:buNone/>
            </a:pPr>
            <a:r>
              <a:rPr lang="sv" sz="900" b="1" i="1">
                <a:latin typeface="Arial"/>
                <a:cs typeface="Arial"/>
              </a:rPr>
              <a:t>Statsrådets förordning om ändring av statsrådets förordning om rådgivningsverksamhet, skol- och studerandehälsovård samt förebyggande mun- och tandvård för barn och unga: </a:t>
            </a:r>
            <a:endParaRPr lang="fi-FI" b="1" i="1" dirty="0"/>
          </a:p>
          <a:p>
            <a:pPr marL="0" indent="0" rtl="0">
              <a:buNone/>
            </a:pPr>
            <a:r>
              <a:rPr lang="sv" sz="900" b="1">
                <a:latin typeface="Arial"/>
                <a:cs typeface="Arial"/>
              </a:rPr>
              <a:t>9 § Återkommande hälsoundersökningar </a:t>
            </a:r>
            <a:endParaRPr lang="fi-FI" sz="900" dirty="0">
              <a:latin typeface="Arial"/>
              <a:cs typeface="Arial"/>
            </a:endParaRPr>
          </a:p>
          <a:p>
            <a:pPr marL="0" indent="0" rtl="0">
              <a:buNone/>
            </a:pPr>
            <a:r>
              <a:rPr lang="sv" sz="900">
                <a:latin typeface="Arial"/>
                <a:cs typeface="Arial"/>
              </a:rPr>
              <a:t>Välfärdsområdet ska för en familj som väntar barn ordna minst en omfattande hälsoundersökning och dessutom för förstföderskor och omföderskor sådana återkommande hälsoundersökningar som bedöms behövliga för att säkerställa hälsan och säkerheten hos den familj som väntar barn och fostret. </a:t>
            </a:r>
          </a:p>
          <a:p>
            <a:pPr marL="0" indent="0" rtl="0">
              <a:buNone/>
            </a:pPr>
            <a:r>
              <a:rPr lang="sv" sz="900" b="1">
                <a:latin typeface="Arial"/>
                <a:cs typeface="Arial"/>
              </a:rPr>
              <a:t>14 § Hälsorådgivningens allmänna innehåll</a:t>
            </a:r>
            <a:endParaRPr lang="fi-FI" sz="900" dirty="0">
              <a:latin typeface="Arial"/>
              <a:cs typeface="Arial"/>
            </a:endParaRPr>
          </a:p>
          <a:p>
            <a:pPr marL="0" indent="0" rtl="0">
              <a:buNone/>
            </a:pPr>
            <a:r>
              <a:rPr lang="sv" sz="900">
                <a:latin typeface="Arial"/>
                <a:cs typeface="Arial"/>
              </a:rPr>
              <a:t>Välfärdsområdet ska ordna hälsorådgivning enligt 13 § i hälso- och sjukvårdslagen individuellt så att den bidrar till att stärka resurserna och främjar känslan av att kunna och klara av och förmågan att tillägna sig kunskap och ta ansvar för sin egen hälsa hos gravida, barn och unga och deras familjer samt hos studerande. Hälsorådgivningen ska grunda sig på evidensbaserad kunskap, en tillförlitlig kunskaps- och forskningsbas och förfaranden som visat sig effektiva. Hälsorådgivning kan ges individuellt, i grupp och för en större gemenskap.</a:t>
            </a:r>
            <a:endParaRPr lang="fi-FI" sz="900" dirty="0">
              <a:latin typeface="Arial"/>
              <a:cs typeface="Calibri"/>
            </a:endParaRPr>
          </a:p>
          <a:p>
            <a:pPr marL="0" indent="0" rtl="0">
              <a:buNone/>
            </a:pPr>
            <a:r>
              <a:rPr lang="sv" sz="900" b="1">
                <a:latin typeface="Arial"/>
                <a:cs typeface="Calibri"/>
              </a:rPr>
              <a:t>16 § Rådgivning om sexuell och reproduktiv hälsa</a:t>
            </a:r>
            <a:endParaRPr lang="fi-FI" sz="900" dirty="0">
              <a:latin typeface="Arial"/>
              <a:cs typeface="Calibri"/>
            </a:endParaRPr>
          </a:p>
          <a:p>
            <a:pPr marL="0" indent="0" rtl="0">
              <a:buNone/>
            </a:pPr>
            <a:r>
              <a:rPr lang="sv" sz="900">
                <a:latin typeface="Arial"/>
                <a:cs typeface="Calibri"/>
              </a:rPr>
              <a:t>Rådgivningen om sexuell hälsa ska vid sidan av att främja individens sexuella och reproduktiva hälsa även främja individens fertilitetsförståelse. Rådgivningen om sexuell hälsa ska beakta och omfatta sexuell mångfald och könsmångfald. </a:t>
            </a:r>
            <a:endParaRPr lang="fi-FI" sz="900" dirty="0">
              <a:latin typeface="Arial"/>
              <a:cs typeface="Arial"/>
            </a:endParaRPr>
          </a:p>
          <a:p>
            <a:pPr rtl="0"/>
            <a:endParaRPr lang="fi-FI" sz="900" dirty="0">
              <a:solidFill>
                <a:srgbClr val="4E4E4E"/>
              </a:solidFill>
              <a:latin typeface="Arial"/>
              <a:cs typeface="Arial"/>
            </a:endParaRPr>
          </a:p>
          <a:p>
            <a:pPr rtl="0"/>
            <a:endParaRPr lang="en-US" sz="900" dirty="0">
              <a:latin typeface="Arial"/>
              <a:cs typeface="Calibri"/>
            </a:endParaRPr>
          </a:p>
          <a:p>
            <a:pPr rtl="0"/>
            <a:endParaRPr lang="en-US" sz="900" dirty="0">
              <a:latin typeface="Arial"/>
              <a:cs typeface="Calibri"/>
            </a:endParaRPr>
          </a:p>
          <a:p>
            <a:pPr rtl="0"/>
            <a:endParaRPr lang="en-US" sz="900" dirty="0">
              <a:latin typeface="Arial"/>
              <a:cs typeface="Calibri"/>
            </a:endParaRPr>
          </a:p>
        </p:txBody>
      </p:sp>
      <p:sp>
        <p:nvSpPr>
          <p:cNvPr id="4" name="Text Placeholder 3">
            <a:extLst>
              <a:ext uri="{FF2B5EF4-FFF2-40B4-BE49-F238E27FC236}">
                <a16:creationId xmlns:a16="http://schemas.microsoft.com/office/drawing/2014/main" id="{3AC20455-55FB-6AAD-A72A-AE45A4DD857E}"/>
              </a:ext>
            </a:extLst>
          </p:cNvPr>
          <p:cNvSpPr>
            <a:spLocks noGrp="1"/>
          </p:cNvSpPr>
          <p:nvPr>
            <p:ph type="body" sz="half" idx="2"/>
          </p:nvPr>
        </p:nvSpPr>
        <p:spPr>
          <a:xfrm>
            <a:off x="291930" y="1208541"/>
            <a:ext cx="4795213" cy="3430191"/>
          </a:xfrm>
        </p:spPr>
        <p:txBody>
          <a:bodyPr vert="horz" lIns="68580" tIns="34290" rIns="68580" bIns="34290" rtlCol="0" anchor="t">
            <a:noAutofit/>
          </a:bodyPr>
          <a:lstStyle/>
          <a:p>
            <a:pPr marL="213995" indent="-213995" rtl="0">
              <a:buClr>
                <a:srgbClr val="009F8D"/>
              </a:buClr>
              <a:buFont typeface="Arial" panose="020B0604020202020204" pitchFamily="34" charset="0"/>
              <a:buChar char="•"/>
            </a:pPr>
            <a:r>
              <a:rPr lang="sv">
                <a:latin typeface="Arial"/>
                <a:cs typeface="Arial"/>
              </a:rPr>
              <a:t>Om välfärdsområdets ansvar för att de social- och hälsovårdstjänster som tillhandahålls kunderna samordnas till helheter föreskrivs i </a:t>
            </a:r>
            <a:r>
              <a:rPr lang="sv">
                <a:latin typeface="Arial"/>
                <a:cs typeface="Arial"/>
                <a:hlinkClick r:id="rId2"/>
              </a:rPr>
              <a:t>10 § i lagen om ordnande av social- och hälsovård (612/2021).</a:t>
            </a:r>
            <a:endParaRPr lang="fi-FI" dirty="0">
              <a:latin typeface="Arial"/>
              <a:cs typeface="Calibri"/>
            </a:endParaRPr>
          </a:p>
          <a:p>
            <a:pPr marL="213995" indent="-213995" rtl="0">
              <a:buClr>
                <a:srgbClr val="009F8D"/>
              </a:buClr>
              <a:buFont typeface="Arial" panose="020B0604020202020204" pitchFamily="34" charset="0"/>
              <a:buChar char="•"/>
            </a:pPr>
            <a:r>
              <a:rPr lang="sv">
                <a:latin typeface="Arial"/>
                <a:cs typeface="Arial"/>
              </a:rPr>
              <a:t>Bestämmelser om mödra- och barnrådgivningsverksamheten finns i hälso- och sjukvårdslagen. </a:t>
            </a:r>
            <a:r>
              <a:rPr lang="sv">
                <a:latin typeface="Arial"/>
                <a:cs typeface="Arial"/>
                <a:hlinkClick r:id="rId3"/>
              </a:rPr>
              <a:t>Hälso- och sjukvårdslag 1326/2010</a:t>
            </a:r>
            <a:r>
              <a:rPr lang="sv">
                <a:latin typeface="Arial"/>
                <a:cs typeface="Arial"/>
              </a:rPr>
              <a:t> </a:t>
            </a:r>
            <a:endParaRPr lang="fi-FI" dirty="0">
              <a:latin typeface="Arial"/>
              <a:cs typeface="Calibri"/>
            </a:endParaRPr>
          </a:p>
          <a:p>
            <a:pPr marL="213995" indent="-213995" rtl="0">
              <a:buClr>
                <a:srgbClr val="009F8D"/>
              </a:buClr>
              <a:buFont typeface="Arial" panose="020B0604020202020204" pitchFamily="34" charset="0"/>
              <a:buChar char="•"/>
            </a:pPr>
            <a:r>
              <a:rPr lang="sv">
                <a:latin typeface="Arial"/>
                <a:cs typeface="Arial"/>
              </a:rPr>
              <a:t>Ett välfärdsområde ska ordna rådgivningsbyråtjänster för där bosatta gravida kvinnor, familjer som väntar barn och barn under läropliktsålder och deras familjer.  </a:t>
            </a:r>
            <a:endParaRPr lang="en-US" dirty="0">
              <a:latin typeface="Arial"/>
              <a:cs typeface="Calibri"/>
            </a:endParaRPr>
          </a:p>
          <a:p>
            <a:pPr marL="213995" indent="-213995" rtl="0">
              <a:buClr>
                <a:srgbClr val="009F8D"/>
              </a:buClr>
              <a:buFont typeface="Arial" panose="020B0604020202020204" pitchFamily="34" charset="0"/>
              <a:buChar char="•"/>
            </a:pPr>
            <a:r>
              <a:rPr lang="sv">
                <a:latin typeface="Arial"/>
                <a:cs typeface="Arial"/>
              </a:rPr>
              <a:t>En riksomfattande enhetlig kvalitets- och servicenivå för rådgivningsverksamheten säkerställs genom förordning. </a:t>
            </a:r>
            <a:r>
              <a:rPr lang="sv">
                <a:latin typeface="Arial"/>
                <a:cs typeface="Arial"/>
                <a:hlinkClick r:id="rId4"/>
              </a:rPr>
              <a:t>Statsrådets förordning om rådgivningsverksamhet, skol- och studerandehälsovård samt förebyggande mun- och tandvård för barn och unga</a:t>
            </a:r>
            <a:endParaRPr lang="fi-FI" dirty="0">
              <a:latin typeface="Arial"/>
              <a:cs typeface="Arial"/>
            </a:endParaRPr>
          </a:p>
          <a:p>
            <a:pPr marL="213995" indent="-213995" rtl="0">
              <a:buClr>
                <a:srgbClr val="009F8D"/>
              </a:buClr>
              <a:buFont typeface="Arial" panose="020B0604020202020204" pitchFamily="34" charset="0"/>
              <a:buChar char="•"/>
            </a:pPr>
            <a:r>
              <a:rPr lang="sv">
                <a:latin typeface="Arial"/>
                <a:cs typeface="Arial"/>
              </a:rPr>
              <a:t>Social- och hälsovårdsministeriet styr och utövar tillsyn över mödra- och barnrådgivningsverksamheten. Institutet för hälsa och välfärd (THL) ansvarar för utvecklingen och uppföljningen av rådgivningsverksamheten.  </a:t>
            </a:r>
            <a:r>
              <a:rPr lang="sv">
                <a:latin typeface="Arial"/>
                <a:cs typeface="Arial"/>
                <a:hlinkClick r:id="rId5"/>
              </a:rPr>
              <a:t>Social- och hälsovårdsministeriet, SHM, rådgivningsbyråerna för mödra- och barnavård</a:t>
            </a:r>
            <a:endParaRPr lang="en-US" dirty="0">
              <a:latin typeface="Arial"/>
              <a:cs typeface="Calibri"/>
            </a:endParaRPr>
          </a:p>
          <a:p>
            <a:pPr rtl="0"/>
            <a:endParaRPr lang="en-US" dirty="0">
              <a:latin typeface="Arial"/>
              <a:cs typeface="Calibri"/>
            </a:endParaRPr>
          </a:p>
        </p:txBody>
      </p:sp>
    </p:spTree>
    <p:extLst>
      <p:ext uri="{BB962C8B-B14F-4D97-AF65-F5344CB8AC3E}">
        <p14:creationId xmlns:p14="http://schemas.microsoft.com/office/powerpoint/2010/main" val="11731920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BE5E9B-5EC6-068B-3BF6-315FCC71AE82}"/>
              </a:ext>
            </a:extLst>
          </p:cNvPr>
          <p:cNvSpPr>
            <a:spLocks noGrp="1"/>
          </p:cNvSpPr>
          <p:nvPr>
            <p:ph type="ctrTitle"/>
          </p:nvPr>
        </p:nvSpPr>
        <p:spPr>
          <a:xfrm>
            <a:off x="288757" y="344411"/>
            <a:ext cx="5224247" cy="812067"/>
          </a:xfrm>
        </p:spPr>
        <p:txBody>
          <a:bodyPr rtlCol="0" anchor="ctr">
            <a:normAutofit/>
          </a:bodyPr>
          <a:lstStyle/>
          <a:p>
            <a:pPr rtl="0">
              <a:lnSpc>
                <a:spcPct val="90000"/>
              </a:lnSpc>
            </a:pPr>
            <a:r>
              <a:rPr lang="sv" sz="1700">
                <a:latin typeface="Arial"/>
                <a:cs typeface="Arial"/>
              </a:rPr>
              <a:t>Egentliga Finlands välfärdsområdes </a:t>
            </a:r>
            <a:br>
              <a:rPr lang="fi-FI" sz="1700">
                <a:latin typeface="Arial"/>
                <a:cs typeface="Arial"/>
              </a:rPr>
            </a:br>
            <a:r>
              <a:rPr lang="sv" sz="1700">
                <a:latin typeface="Arial"/>
                <a:cs typeface="Arial"/>
              </a:rPr>
              <a:t>samlade rådgivningstjänster</a:t>
            </a:r>
          </a:p>
        </p:txBody>
      </p:sp>
      <p:sp>
        <p:nvSpPr>
          <p:cNvPr id="3" name="Text Placeholder 2">
            <a:extLst>
              <a:ext uri="{FF2B5EF4-FFF2-40B4-BE49-F238E27FC236}">
                <a16:creationId xmlns:a16="http://schemas.microsoft.com/office/drawing/2014/main" id="{58E4FFA8-66C7-C045-C656-0D0BEDA57357}"/>
              </a:ext>
            </a:extLst>
          </p:cNvPr>
          <p:cNvSpPr>
            <a:spLocks noGrp="1"/>
          </p:cNvSpPr>
          <p:nvPr>
            <p:ph type="body" sz="quarter" idx="15"/>
          </p:nvPr>
        </p:nvSpPr>
        <p:spPr>
          <a:xfrm>
            <a:off x="288754" y="1368001"/>
            <a:ext cx="4756657" cy="3162725"/>
          </a:xfrm>
        </p:spPr>
        <p:txBody>
          <a:bodyPr vert="horz" lIns="91440" tIns="45720" rIns="91440" bIns="45720" rtlCol="0" anchor="t">
            <a:normAutofit fontScale="92500" lnSpcReduction="10000"/>
          </a:bodyPr>
          <a:lstStyle/>
          <a:p>
            <a:pPr rtl="0"/>
            <a:r>
              <a:rPr lang="sv" sz="1400" dirty="0">
                <a:latin typeface="Arial"/>
                <a:cs typeface="Arial"/>
              </a:rPr>
              <a:t>Rådgivningsbyråtjänsterna för mödra- och barnavård omfattar hälsouppföljning för gravida kvinnor, familjer som väntar barn och barn under skolåldern och deras familjer som en del av familjecentren.</a:t>
            </a:r>
            <a:endParaRPr lang="en-US" sz="1400" dirty="0">
              <a:latin typeface="Arial"/>
              <a:cs typeface="Arial"/>
            </a:endParaRPr>
          </a:p>
          <a:p>
            <a:pPr rtl="0"/>
            <a:r>
              <a:rPr lang="sv" sz="1400" dirty="0">
                <a:latin typeface="Arial"/>
                <a:cs typeface="Arial"/>
              </a:rPr>
              <a:t>Rådgivningsbyråtjänsterna är universella, frivilliga och avgiftsfria tjänster avsedda för alla barn och barnfamiljer. </a:t>
            </a:r>
            <a:endParaRPr lang="en-US" sz="1400" dirty="0">
              <a:latin typeface="Arial"/>
              <a:cs typeface="Arial"/>
            </a:endParaRPr>
          </a:p>
          <a:p>
            <a:pPr rtl="0"/>
            <a:r>
              <a:rPr lang="sv" sz="1400" dirty="0">
                <a:latin typeface="Arial"/>
                <a:cs typeface="Arial"/>
              </a:rPr>
              <a:t>De är en viktig del av den förebyggande och hälsofrämjande verksamheten inom primärhälsovården.</a:t>
            </a:r>
            <a:endParaRPr lang="en-US" sz="1400" dirty="0">
              <a:latin typeface="Arial"/>
              <a:cs typeface="Arial"/>
            </a:endParaRPr>
          </a:p>
          <a:p>
            <a:pPr rtl="0"/>
            <a:r>
              <a:rPr lang="sv" sz="1400" dirty="0">
                <a:latin typeface="Arial"/>
                <a:cs typeface="Arial"/>
              </a:rPr>
              <a:t>Rådgivningsbyråtjänsterna kan tillhandahållas antingen som separata rådgivningsaktiviteter, som kombinerad rådgivning som inkluderar rådgivningsbyråtjänsterna för mödra- och barnavård i samma verksamhetsställe eller som öppen rådgivning.</a:t>
            </a:r>
          </a:p>
          <a:p>
            <a:pPr rtl="0"/>
            <a:r>
              <a:rPr lang="sv" sz="1400" dirty="0">
                <a:latin typeface="Arial"/>
                <a:cs typeface="Arial"/>
              </a:rPr>
              <a:t>Rådgivningsbyråtjänsternas helhet omfattar även preventivmedels-, familje- och sexualrådgivning samt helheter av rådgivningspsykologens tjänster. </a:t>
            </a:r>
            <a:endParaRPr lang="fi-FI" sz="1400" dirty="0"/>
          </a:p>
          <a:p>
            <a:pPr rtl="0"/>
            <a:endParaRPr lang="fi-FI" sz="1400" dirty="0"/>
          </a:p>
          <a:p>
            <a:pPr marL="0" indent="0" rtl="0">
              <a:buNone/>
            </a:pPr>
            <a:endParaRPr lang="fi-FI" sz="1400" dirty="0"/>
          </a:p>
          <a:p>
            <a:pPr marL="0" indent="0" rtl="0">
              <a:buNone/>
            </a:pPr>
            <a:endParaRPr lang="fi-FI" sz="1400" dirty="0"/>
          </a:p>
        </p:txBody>
      </p:sp>
      <p:pic>
        <p:nvPicPr>
          <p:cNvPr id="4" name="Picture 3" descr="Infografiikka, jossa kuusi värillistä nuolilaatikkoa kuvaavat neuvolatyön osa-alueita raskaudesta lapsen kasvuun, terveyteen, vanhemmuuden tukemiseen ja varhaisen tuen tunnistamiseen. ">
            <a:extLst>
              <a:ext uri="{FF2B5EF4-FFF2-40B4-BE49-F238E27FC236}">
                <a16:creationId xmlns:a16="http://schemas.microsoft.com/office/drawing/2014/main" id="{97F50688-CF2D-35C2-9C78-A2E1BBF807C2}"/>
              </a:ext>
            </a:extLst>
          </p:cNvPr>
          <p:cNvPicPr>
            <a:picLocks noChangeAspect="1"/>
          </p:cNvPicPr>
          <p:nvPr/>
        </p:nvPicPr>
        <p:blipFill>
          <a:blip r:embed="rId2"/>
          <a:stretch>
            <a:fillRect/>
          </a:stretch>
        </p:blipFill>
        <p:spPr>
          <a:xfrm>
            <a:off x="5047979" y="121227"/>
            <a:ext cx="4018359" cy="4935682"/>
          </a:xfrm>
          <a:prstGeom prst="rect">
            <a:avLst/>
          </a:prstGeom>
        </p:spPr>
      </p:pic>
      <p:sp>
        <p:nvSpPr>
          <p:cNvPr id="5" name="Tekstiruutu 4">
            <a:extLst>
              <a:ext uri="{FF2B5EF4-FFF2-40B4-BE49-F238E27FC236}">
                <a16:creationId xmlns:a16="http://schemas.microsoft.com/office/drawing/2014/main" id="{3EE703BF-9DD8-E436-6CF0-8E52CA2260F4}"/>
              </a:ext>
            </a:extLst>
          </p:cNvPr>
          <p:cNvSpPr txBox="1"/>
          <p:nvPr/>
        </p:nvSpPr>
        <p:spPr>
          <a:xfrm>
            <a:off x="6049689" y="545019"/>
            <a:ext cx="2479964" cy="507831"/>
          </a:xfrm>
          <a:prstGeom prst="rect">
            <a:avLst/>
          </a:prstGeom>
          <a:solidFill>
            <a:srgbClr val="BEE7E1"/>
          </a:solidFill>
        </p:spPr>
        <p:txBody>
          <a:bodyPr wrap="square" rtlCol="0">
            <a:spAutoFit/>
          </a:bodyPr>
          <a:lstStyle/>
          <a:p>
            <a:r>
              <a:rPr lang="fi-FI" sz="900" dirty="0" err="1"/>
              <a:t>Att</a:t>
            </a:r>
            <a:r>
              <a:rPr lang="fi-FI" sz="900" dirty="0"/>
              <a:t> </a:t>
            </a:r>
            <a:r>
              <a:rPr lang="fi-FI" sz="900" dirty="0" err="1"/>
              <a:t>följa</a:t>
            </a:r>
            <a:r>
              <a:rPr lang="fi-FI" sz="900" dirty="0"/>
              <a:t> </a:t>
            </a:r>
            <a:r>
              <a:rPr lang="fi-FI" sz="900" dirty="0" err="1"/>
              <a:t>och</a:t>
            </a:r>
            <a:r>
              <a:rPr lang="fi-FI" sz="900" dirty="0"/>
              <a:t> </a:t>
            </a:r>
            <a:r>
              <a:rPr lang="fi-FI" sz="900" dirty="0" err="1"/>
              <a:t>främja</a:t>
            </a:r>
            <a:r>
              <a:rPr lang="fi-FI" sz="900" dirty="0"/>
              <a:t> </a:t>
            </a:r>
            <a:r>
              <a:rPr lang="fi-FI" sz="900" dirty="0" err="1"/>
              <a:t>fostrets</a:t>
            </a:r>
            <a:r>
              <a:rPr lang="fi-FI" sz="900" dirty="0"/>
              <a:t> </a:t>
            </a:r>
            <a:r>
              <a:rPr lang="fi-FI" sz="900" dirty="0" err="1"/>
              <a:t>sunda</a:t>
            </a:r>
            <a:r>
              <a:rPr lang="fi-FI" sz="900" dirty="0"/>
              <a:t> </a:t>
            </a:r>
            <a:r>
              <a:rPr lang="fi-FI" sz="900" dirty="0" err="1"/>
              <a:t>tillväxt</a:t>
            </a:r>
            <a:r>
              <a:rPr lang="fi-FI" sz="900" dirty="0"/>
              <a:t> </a:t>
            </a:r>
            <a:r>
              <a:rPr lang="fi-FI" sz="900" dirty="0" err="1"/>
              <a:t>och</a:t>
            </a:r>
            <a:r>
              <a:rPr lang="fi-FI" sz="900" dirty="0"/>
              <a:t> </a:t>
            </a:r>
            <a:r>
              <a:rPr lang="fi-FI" sz="900" dirty="0" err="1"/>
              <a:t>utveckling</a:t>
            </a:r>
            <a:r>
              <a:rPr lang="fi-FI" sz="900" dirty="0"/>
              <a:t> </a:t>
            </a:r>
            <a:r>
              <a:rPr lang="fi-FI" sz="900" dirty="0" err="1"/>
              <a:t>och</a:t>
            </a:r>
            <a:r>
              <a:rPr lang="fi-FI" sz="900" dirty="0"/>
              <a:t> </a:t>
            </a:r>
            <a:r>
              <a:rPr lang="fi-FI" sz="900" dirty="0" err="1"/>
              <a:t>hälsan</a:t>
            </a:r>
            <a:r>
              <a:rPr lang="fi-FI" sz="900" dirty="0"/>
              <a:t> </a:t>
            </a:r>
            <a:r>
              <a:rPr lang="fi-FI" sz="900" dirty="0" err="1"/>
              <a:t>hos</a:t>
            </a:r>
            <a:r>
              <a:rPr lang="fi-FI" sz="900" dirty="0"/>
              <a:t> </a:t>
            </a:r>
            <a:r>
              <a:rPr lang="fi-FI" sz="900" dirty="0" err="1"/>
              <a:t>gravida</a:t>
            </a:r>
            <a:r>
              <a:rPr lang="fi-FI" sz="900" dirty="0"/>
              <a:t> </a:t>
            </a:r>
            <a:r>
              <a:rPr lang="fi-FI" sz="900" dirty="0" err="1"/>
              <a:t>kvinnor</a:t>
            </a:r>
            <a:r>
              <a:rPr lang="fi-FI" sz="900" dirty="0"/>
              <a:t> </a:t>
            </a:r>
            <a:r>
              <a:rPr lang="fi-FI" sz="900" dirty="0" err="1"/>
              <a:t>och</a:t>
            </a:r>
            <a:r>
              <a:rPr lang="fi-FI" sz="900" dirty="0"/>
              <a:t> </a:t>
            </a:r>
            <a:r>
              <a:rPr lang="fi-FI" sz="900" dirty="0" err="1"/>
              <a:t>kvinnor</a:t>
            </a:r>
            <a:r>
              <a:rPr lang="fi-FI" sz="900" dirty="0"/>
              <a:t> </a:t>
            </a:r>
            <a:r>
              <a:rPr lang="fi-FI" sz="900" dirty="0" err="1"/>
              <a:t>som</a:t>
            </a:r>
            <a:r>
              <a:rPr lang="fi-FI" sz="900" dirty="0"/>
              <a:t> </a:t>
            </a:r>
            <a:r>
              <a:rPr lang="fi-FI" sz="900" dirty="0" err="1"/>
              <a:t>fött</a:t>
            </a:r>
            <a:r>
              <a:rPr lang="fi-FI" sz="900" dirty="0"/>
              <a:t> </a:t>
            </a:r>
            <a:r>
              <a:rPr lang="fi-FI" sz="900" dirty="0" err="1"/>
              <a:t>barn</a:t>
            </a:r>
            <a:endParaRPr lang="fi-FI" sz="1050" dirty="0"/>
          </a:p>
        </p:txBody>
      </p:sp>
      <p:sp>
        <p:nvSpPr>
          <p:cNvPr id="6" name="Tekstiruutu 5">
            <a:extLst>
              <a:ext uri="{FF2B5EF4-FFF2-40B4-BE49-F238E27FC236}">
                <a16:creationId xmlns:a16="http://schemas.microsoft.com/office/drawing/2014/main" id="{ED550940-B8BD-F80A-2D6F-4FFCF5347172}"/>
              </a:ext>
            </a:extLst>
          </p:cNvPr>
          <p:cNvSpPr txBox="1"/>
          <p:nvPr/>
        </p:nvSpPr>
        <p:spPr>
          <a:xfrm>
            <a:off x="6049689" y="1222726"/>
            <a:ext cx="2479964" cy="430887"/>
          </a:xfrm>
          <a:prstGeom prst="rect">
            <a:avLst/>
          </a:prstGeom>
          <a:solidFill>
            <a:srgbClr val="BEE7E1"/>
          </a:solidFill>
        </p:spPr>
        <p:txBody>
          <a:bodyPr wrap="square" rtlCol="0">
            <a:spAutoFit/>
          </a:bodyPr>
          <a:lstStyle/>
          <a:p>
            <a:r>
              <a:rPr lang="fi-FI" sz="1100" dirty="0" err="1"/>
              <a:t>Att</a:t>
            </a:r>
            <a:r>
              <a:rPr lang="fi-FI" sz="1100" dirty="0"/>
              <a:t> </a:t>
            </a:r>
            <a:r>
              <a:rPr lang="fi-FI" sz="1100" dirty="0" err="1"/>
              <a:t>främja</a:t>
            </a:r>
            <a:r>
              <a:rPr lang="fi-FI" sz="1100" dirty="0"/>
              <a:t> </a:t>
            </a:r>
            <a:r>
              <a:rPr lang="fi-FI" sz="1100" dirty="0" err="1"/>
              <a:t>barnets</a:t>
            </a:r>
            <a:r>
              <a:rPr lang="fi-FI" sz="1100" dirty="0"/>
              <a:t> </a:t>
            </a:r>
            <a:r>
              <a:rPr lang="fi-FI" sz="1100" dirty="0" err="1"/>
              <a:t>sunda</a:t>
            </a:r>
            <a:r>
              <a:rPr lang="fi-FI" sz="1100" dirty="0"/>
              <a:t> </a:t>
            </a:r>
            <a:r>
              <a:rPr lang="fi-FI" sz="1100" dirty="0" err="1"/>
              <a:t>tillväxt</a:t>
            </a:r>
            <a:r>
              <a:rPr lang="fi-FI" sz="1100" dirty="0"/>
              <a:t>, </a:t>
            </a:r>
            <a:r>
              <a:rPr lang="fi-FI" sz="1100" dirty="0" err="1"/>
              <a:t>utveckling</a:t>
            </a:r>
            <a:r>
              <a:rPr lang="fi-FI" sz="1100" dirty="0"/>
              <a:t> </a:t>
            </a:r>
            <a:r>
              <a:rPr lang="fi-FI" sz="1100" dirty="0" err="1"/>
              <a:t>och</a:t>
            </a:r>
            <a:r>
              <a:rPr lang="fi-FI" sz="1100" dirty="0"/>
              <a:t> </a:t>
            </a:r>
            <a:r>
              <a:rPr lang="fi-FI" sz="1100" dirty="0" err="1"/>
              <a:t>välbefinnande</a:t>
            </a:r>
            <a:endParaRPr lang="fi-FI" sz="1100" dirty="0"/>
          </a:p>
        </p:txBody>
      </p:sp>
      <p:sp>
        <p:nvSpPr>
          <p:cNvPr id="7" name="Tekstiruutu 6">
            <a:extLst>
              <a:ext uri="{FF2B5EF4-FFF2-40B4-BE49-F238E27FC236}">
                <a16:creationId xmlns:a16="http://schemas.microsoft.com/office/drawing/2014/main" id="{36ECD3F1-06F2-0EE0-B87B-1EC8EC18DAE6}"/>
              </a:ext>
            </a:extLst>
          </p:cNvPr>
          <p:cNvSpPr txBox="1"/>
          <p:nvPr/>
        </p:nvSpPr>
        <p:spPr>
          <a:xfrm>
            <a:off x="6082592" y="2081708"/>
            <a:ext cx="2479964" cy="261610"/>
          </a:xfrm>
          <a:prstGeom prst="rect">
            <a:avLst/>
          </a:prstGeom>
          <a:solidFill>
            <a:srgbClr val="BEE7E1"/>
          </a:solidFill>
        </p:spPr>
        <p:txBody>
          <a:bodyPr wrap="square" rtlCol="0">
            <a:spAutoFit/>
          </a:bodyPr>
          <a:lstStyle/>
          <a:p>
            <a:r>
              <a:rPr lang="fi-FI" sz="1100" dirty="0" err="1"/>
              <a:t>Att</a:t>
            </a:r>
            <a:r>
              <a:rPr lang="fi-FI" sz="1100" dirty="0"/>
              <a:t> </a:t>
            </a:r>
            <a:r>
              <a:rPr lang="fi-FI" sz="1100" dirty="0" err="1"/>
              <a:t>kontrollera</a:t>
            </a:r>
            <a:r>
              <a:rPr lang="fi-FI" sz="1100" dirty="0"/>
              <a:t> </a:t>
            </a:r>
            <a:r>
              <a:rPr lang="fi-FI" sz="1100" dirty="0" err="1"/>
              <a:t>barnets</a:t>
            </a:r>
            <a:r>
              <a:rPr lang="fi-FI" sz="1100" dirty="0"/>
              <a:t> </a:t>
            </a:r>
            <a:r>
              <a:rPr lang="fi-FI" sz="1100" dirty="0" err="1"/>
              <a:t>munhälsa</a:t>
            </a:r>
            <a:endParaRPr lang="fi-FI" sz="1100" dirty="0"/>
          </a:p>
        </p:txBody>
      </p:sp>
      <p:sp>
        <p:nvSpPr>
          <p:cNvPr id="8" name="Tekstiruutu 7">
            <a:extLst>
              <a:ext uri="{FF2B5EF4-FFF2-40B4-BE49-F238E27FC236}">
                <a16:creationId xmlns:a16="http://schemas.microsoft.com/office/drawing/2014/main" id="{D82ABCD1-769E-5688-1001-43EC85DEAD21}"/>
              </a:ext>
            </a:extLst>
          </p:cNvPr>
          <p:cNvSpPr txBox="1"/>
          <p:nvPr/>
        </p:nvSpPr>
        <p:spPr>
          <a:xfrm>
            <a:off x="6049689" y="2733919"/>
            <a:ext cx="2479964" cy="430887"/>
          </a:xfrm>
          <a:prstGeom prst="rect">
            <a:avLst/>
          </a:prstGeom>
          <a:solidFill>
            <a:srgbClr val="BEE7E1"/>
          </a:solidFill>
        </p:spPr>
        <p:txBody>
          <a:bodyPr wrap="square" rtlCol="0">
            <a:spAutoFit/>
          </a:bodyPr>
          <a:lstStyle/>
          <a:p>
            <a:r>
              <a:rPr lang="fi-FI" sz="1100" dirty="0" err="1"/>
              <a:t>Att</a:t>
            </a:r>
            <a:r>
              <a:rPr lang="fi-FI" sz="1100" dirty="0"/>
              <a:t> </a:t>
            </a:r>
            <a:r>
              <a:rPr lang="fi-FI" sz="1100" dirty="0" err="1"/>
              <a:t>stödja</a:t>
            </a:r>
            <a:r>
              <a:rPr lang="fi-FI" sz="1100" dirty="0"/>
              <a:t> </a:t>
            </a:r>
            <a:r>
              <a:rPr lang="fi-FI" sz="1100" dirty="0" err="1"/>
              <a:t>föräldraskapet</a:t>
            </a:r>
            <a:r>
              <a:rPr lang="fi-FI" sz="1100" dirty="0"/>
              <a:t> </a:t>
            </a:r>
            <a:r>
              <a:rPr lang="fi-FI" sz="1100" dirty="0" err="1"/>
              <a:t>och</a:t>
            </a:r>
            <a:r>
              <a:rPr lang="fi-FI" sz="1100" dirty="0"/>
              <a:t> </a:t>
            </a:r>
            <a:r>
              <a:rPr lang="fi-FI" sz="1100" dirty="0" err="1"/>
              <a:t>familjens</a:t>
            </a:r>
            <a:r>
              <a:rPr lang="fi-FI" sz="1100" dirty="0"/>
              <a:t> </a:t>
            </a:r>
            <a:r>
              <a:rPr lang="fi-FI" sz="1100" dirty="0" err="1"/>
              <a:t>allmänna</a:t>
            </a:r>
            <a:r>
              <a:rPr lang="fi-FI" sz="1100" dirty="0"/>
              <a:t> </a:t>
            </a:r>
            <a:r>
              <a:rPr lang="fi-FI" sz="1100" dirty="0" err="1"/>
              <a:t>välbefinnande</a:t>
            </a:r>
            <a:endParaRPr lang="fi-FI" sz="1100" dirty="0"/>
          </a:p>
        </p:txBody>
      </p:sp>
      <p:sp>
        <p:nvSpPr>
          <p:cNvPr id="9" name="Tekstiruutu 8">
            <a:extLst>
              <a:ext uri="{FF2B5EF4-FFF2-40B4-BE49-F238E27FC236}">
                <a16:creationId xmlns:a16="http://schemas.microsoft.com/office/drawing/2014/main" id="{8F0AE7A8-6EB4-6A21-A3ED-77F5683AC863}"/>
              </a:ext>
            </a:extLst>
          </p:cNvPr>
          <p:cNvSpPr txBox="1"/>
          <p:nvPr/>
        </p:nvSpPr>
        <p:spPr>
          <a:xfrm>
            <a:off x="6082592" y="3423624"/>
            <a:ext cx="2479964" cy="553998"/>
          </a:xfrm>
          <a:prstGeom prst="rect">
            <a:avLst/>
          </a:prstGeom>
          <a:solidFill>
            <a:srgbClr val="BEE7E1"/>
          </a:solidFill>
        </p:spPr>
        <p:txBody>
          <a:bodyPr wrap="square" rtlCol="0">
            <a:spAutoFit/>
          </a:bodyPr>
          <a:lstStyle/>
          <a:p>
            <a:r>
              <a:rPr lang="fi-FI" sz="1000" dirty="0" err="1"/>
              <a:t>Att</a:t>
            </a:r>
            <a:r>
              <a:rPr lang="fi-FI" sz="1000" dirty="0"/>
              <a:t> </a:t>
            </a:r>
            <a:r>
              <a:rPr lang="fi-FI" sz="1000" dirty="0" err="1"/>
              <a:t>främja</a:t>
            </a:r>
            <a:r>
              <a:rPr lang="fi-FI" sz="1000" dirty="0"/>
              <a:t> en </a:t>
            </a:r>
            <a:r>
              <a:rPr lang="fi-FI" sz="1000" dirty="0" err="1"/>
              <a:t>hälsosam</a:t>
            </a:r>
            <a:r>
              <a:rPr lang="fi-FI" sz="1000" dirty="0"/>
              <a:t> </a:t>
            </a:r>
            <a:r>
              <a:rPr lang="fi-FI" sz="1000" dirty="0" err="1"/>
              <a:t>hemmiljö</a:t>
            </a:r>
            <a:r>
              <a:rPr lang="fi-FI" sz="1000" dirty="0"/>
              <a:t> </a:t>
            </a:r>
            <a:r>
              <a:rPr lang="fi-FI" sz="1000" dirty="0" err="1"/>
              <a:t>och</a:t>
            </a:r>
            <a:r>
              <a:rPr lang="fi-FI" sz="1000" dirty="0"/>
              <a:t> annan </a:t>
            </a:r>
            <a:r>
              <a:rPr lang="fi-FI" sz="1000" dirty="0" err="1"/>
              <a:t>uppväxt</a:t>
            </a:r>
            <a:r>
              <a:rPr lang="fi-FI" sz="1000" dirty="0"/>
              <a:t>- </a:t>
            </a:r>
            <a:r>
              <a:rPr lang="fi-FI" sz="1000" dirty="0" err="1"/>
              <a:t>och</a:t>
            </a:r>
            <a:r>
              <a:rPr lang="fi-FI" sz="1000" dirty="0"/>
              <a:t> </a:t>
            </a:r>
            <a:r>
              <a:rPr lang="fi-FI" sz="1000" dirty="0" err="1"/>
              <a:t>utvecklingsmiljö</a:t>
            </a:r>
            <a:r>
              <a:rPr lang="fi-FI" sz="1000" dirty="0"/>
              <a:t> för </a:t>
            </a:r>
            <a:r>
              <a:rPr lang="fi-FI" sz="1000" dirty="0" err="1"/>
              <a:t>barnet</a:t>
            </a:r>
            <a:r>
              <a:rPr lang="fi-FI" sz="1000" dirty="0"/>
              <a:t> </a:t>
            </a:r>
            <a:r>
              <a:rPr lang="fi-FI" sz="1000" dirty="0" err="1"/>
              <a:t>samt</a:t>
            </a:r>
            <a:r>
              <a:rPr lang="fi-FI" sz="1000" dirty="0"/>
              <a:t> </a:t>
            </a:r>
            <a:r>
              <a:rPr lang="fi-FI" sz="1000" dirty="0" err="1"/>
              <a:t>sunda</a:t>
            </a:r>
            <a:r>
              <a:rPr lang="fi-FI" sz="1000" dirty="0"/>
              <a:t> </a:t>
            </a:r>
            <a:r>
              <a:rPr lang="fi-FI" sz="1000" dirty="0" err="1"/>
              <a:t>levnadsvanor</a:t>
            </a:r>
            <a:r>
              <a:rPr lang="fi-FI" sz="1000" dirty="0"/>
              <a:t> i </a:t>
            </a:r>
            <a:r>
              <a:rPr lang="fi-FI" sz="1000" dirty="0" err="1"/>
              <a:t>familjen</a:t>
            </a:r>
            <a:endParaRPr lang="fi-FI" sz="1000" dirty="0"/>
          </a:p>
        </p:txBody>
      </p:sp>
      <p:sp>
        <p:nvSpPr>
          <p:cNvPr id="10" name="Tekstiruutu 9">
            <a:extLst>
              <a:ext uri="{FF2B5EF4-FFF2-40B4-BE49-F238E27FC236}">
                <a16:creationId xmlns:a16="http://schemas.microsoft.com/office/drawing/2014/main" id="{B9C630B8-7569-4F58-79D9-96458B87F654}"/>
              </a:ext>
            </a:extLst>
          </p:cNvPr>
          <p:cNvSpPr txBox="1"/>
          <p:nvPr/>
        </p:nvSpPr>
        <p:spPr>
          <a:xfrm>
            <a:off x="6132816" y="4117022"/>
            <a:ext cx="2479964" cy="584775"/>
          </a:xfrm>
          <a:prstGeom prst="rect">
            <a:avLst/>
          </a:prstGeom>
          <a:solidFill>
            <a:srgbClr val="BEE7E1"/>
          </a:solidFill>
        </p:spPr>
        <p:txBody>
          <a:bodyPr wrap="square" rtlCol="0">
            <a:spAutoFit/>
          </a:bodyPr>
          <a:lstStyle/>
          <a:p>
            <a:r>
              <a:rPr lang="fi-FI" sz="800" dirty="0" err="1"/>
              <a:t>Att</a:t>
            </a:r>
            <a:r>
              <a:rPr lang="fi-FI" sz="800" dirty="0"/>
              <a:t> i ett </a:t>
            </a:r>
            <a:r>
              <a:rPr lang="fi-FI" sz="800" dirty="0" err="1"/>
              <a:t>tidigt</a:t>
            </a:r>
            <a:r>
              <a:rPr lang="fi-FI" sz="800" dirty="0"/>
              <a:t> </a:t>
            </a:r>
            <a:r>
              <a:rPr lang="fi-FI" sz="800" dirty="0" err="1"/>
              <a:t>stadium</a:t>
            </a:r>
            <a:r>
              <a:rPr lang="fi-FI" sz="800" dirty="0"/>
              <a:t> </a:t>
            </a:r>
            <a:r>
              <a:rPr lang="fi-FI" sz="800" dirty="0" err="1"/>
              <a:t>identifiera</a:t>
            </a:r>
            <a:r>
              <a:rPr lang="fi-FI" sz="800" dirty="0"/>
              <a:t> </a:t>
            </a:r>
            <a:r>
              <a:rPr lang="fi-FI" sz="800" dirty="0" err="1"/>
              <a:t>barnets</a:t>
            </a:r>
            <a:r>
              <a:rPr lang="fi-FI" sz="800" dirty="0"/>
              <a:t> </a:t>
            </a:r>
            <a:r>
              <a:rPr lang="fi-FI" sz="800" dirty="0" err="1"/>
              <a:t>och</a:t>
            </a:r>
            <a:r>
              <a:rPr lang="fi-FI" sz="800" dirty="0"/>
              <a:t> </a:t>
            </a:r>
            <a:r>
              <a:rPr lang="fi-FI" sz="800" dirty="0" err="1"/>
              <a:t>familjens</a:t>
            </a:r>
            <a:r>
              <a:rPr lang="fi-FI" sz="800" dirty="0"/>
              <a:t> </a:t>
            </a:r>
            <a:r>
              <a:rPr lang="fi-FI" sz="800" dirty="0" err="1"/>
              <a:t>behov</a:t>
            </a:r>
            <a:r>
              <a:rPr lang="fi-FI" sz="800" dirty="0"/>
              <a:t> av </a:t>
            </a:r>
            <a:r>
              <a:rPr lang="fi-FI" sz="800" dirty="0" err="1"/>
              <a:t>särskilt</a:t>
            </a:r>
            <a:r>
              <a:rPr lang="fi-FI" sz="800" dirty="0"/>
              <a:t> </a:t>
            </a:r>
            <a:r>
              <a:rPr lang="fi-FI" sz="800" dirty="0" err="1"/>
              <a:t>stöd</a:t>
            </a:r>
            <a:r>
              <a:rPr lang="fi-FI" sz="800" dirty="0"/>
              <a:t> </a:t>
            </a:r>
            <a:r>
              <a:rPr lang="fi-FI" sz="800" dirty="0" err="1"/>
              <a:t>och</a:t>
            </a:r>
            <a:r>
              <a:rPr lang="fi-FI" sz="800" dirty="0"/>
              <a:t> </a:t>
            </a:r>
            <a:r>
              <a:rPr lang="fi-FI" sz="800" dirty="0" err="1"/>
              <a:t>undersökningar</a:t>
            </a:r>
            <a:r>
              <a:rPr lang="fi-FI" sz="800" dirty="0"/>
              <a:t> </a:t>
            </a:r>
            <a:r>
              <a:rPr lang="fi-FI" sz="800" dirty="0" err="1"/>
              <a:t>och</a:t>
            </a:r>
            <a:r>
              <a:rPr lang="fi-FI" sz="800" dirty="0"/>
              <a:t> </a:t>
            </a:r>
            <a:r>
              <a:rPr lang="fi-FI" sz="800" dirty="0" err="1"/>
              <a:t>att</a:t>
            </a:r>
            <a:r>
              <a:rPr lang="fi-FI" sz="800" dirty="0"/>
              <a:t> </a:t>
            </a:r>
            <a:r>
              <a:rPr lang="fi-FI" sz="800" dirty="0" err="1"/>
              <a:t>stödja</a:t>
            </a:r>
            <a:r>
              <a:rPr lang="fi-FI" sz="800" dirty="0"/>
              <a:t> </a:t>
            </a:r>
            <a:r>
              <a:rPr lang="fi-FI" sz="800" dirty="0" err="1"/>
              <a:t>barnet</a:t>
            </a:r>
            <a:r>
              <a:rPr lang="fi-FI" sz="800" dirty="0"/>
              <a:t> </a:t>
            </a:r>
            <a:r>
              <a:rPr lang="fi-FI" sz="800" dirty="0" err="1"/>
              <a:t>och</a:t>
            </a:r>
            <a:r>
              <a:rPr lang="fi-FI" sz="800" dirty="0"/>
              <a:t> </a:t>
            </a:r>
            <a:r>
              <a:rPr lang="fi-FI" sz="800" dirty="0" err="1"/>
              <a:t>familjen</a:t>
            </a:r>
            <a:r>
              <a:rPr lang="fi-FI" sz="800" dirty="0"/>
              <a:t> </a:t>
            </a:r>
            <a:r>
              <a:rPr lang="fi-FI" sz="800" dirty="0" err="1"/>
              <a:t>och</a:t>
            </a:r>
            <a:r>
              <a:rPr lang="fi-FI" sz="800" dirty="0"/>
              <a:t> </a:t>
            </a:r>
            <a:r>
              <a:rPr lang="fi-FI" sz="800" dirty="0" err="1"/>
              <a:t>hänvisa</a:t>
            </a:r>
            <a:r>
              <a:rPr lang="fi-FI" sz="800" dirty="0"/>
              <a:t> </a:t>
            </a:r>
            <a:r>
              <a:rPr lang="fi-FI" sz="800" dirty="0" err="1"/>
              <a:t>dem</a:t>
            </a:r>
            <a:r>
              <a:rPr lang="fi-FI" sz="800" dirty="0"/>
              <a:t> </a:t>
            </a:r>
            <a:r>
              <a:rPr lang="fi-FI" sz="800" dirty="0" err="1"/>
              <a:t>till</a:t>
            </a:r>
            <a:r>
              <a:rPr lang="fi-FI" sz="800" dirty="0"/>
              <a:t> </a:t>
            </a:r>
            <a:r>
              <a:rPr lang="fi-FI" sz="800" dirty="0" err="1"/>
              <a:t>undersökningar</a:t>
            </a:r>
            <a:r>
              <a:rPr lang="fi-FI" sz="800" dirty="0"/>
              <a:t> </a:t>
            </a:r>
            <a:r>
              <a:rPr lang="fi-FI" sz="800" dirty="0" err="1"/>
              <a:t>eller</a:t>
            </a:r>
            <a:r>
              <a:rPr lang="fi-FI" sz="800" dirty="0"/>
              <a:t> </a:t>
            </a:r>
            <a:r>
              <a:rPr lang="fi-FI" sz="800" dirty="0" err="1"/>
              <a:t>vård</a:t>
            </a:r>
            <a:endParaRPr lang="fi-FI" sz="800" dirty="0"/>
          </a:p>
        </p:txBody>
      </p:sp>
    </p:spTree>
    <p:extLst>
      <p:ext uri="{BB962C8B-B14F-4D97-AF65-F5344CB8AC3E}">
        <p14:creationId xmlns:p14="http://schemas.microsoft.com/office/powerpoint/2010/main" val="25590659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D3171B75-FA8F-0BEC-06C3-FF1DA5CE11FD}"/>
              </a:ext>
            </a:extLst>
          </p:cNvPr>
          <p:cNvPicPr>
            <a:picLocks noChangeAspect="1"/>
          </p:cNvPicPr>
          <p:nvPr/>
        </p:nvPicPr>
        <p:blipFill rotWithShape="1">
          <a:blip r:embed="rId2"/>
          <a:srcRect r="9085" b="23272"/>
          <a:stretch/>
        </p:blipFill>
        <p:spPr>
          <a:xfrm>
            <a:off x="77507" y="9693"/>
            <a:ext cx="9143985" cy="5143493"/>
          </a:xfrm>
          <a:prstGeom prst="rect">
            <a:avLst/>
          </a:prstGeom>
        </p:spPr>
      </p:pic>
      <p:sp>
        <p:nvSpPr>
          <p:cNvPr id="19" name="Rectangle 18">
            <a:extLst>
              <a:ext uri="{FF2B5EF4-FFF2-40B4-BE49-F238E27FC236}">
                <a16:creationId xmlns:a16="http://schemas.microsoft.com/office/drawing/2014/main" id="{257363FD-7E77-4145-9483-331A807A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7602" cy="5143500"/>
          </a:xfrm>
          <a:prstGeom prst="rect">
            <a:avLst/>
          </a:prstGeom>
          <a:gradFill flip="none" rotWithShape="1">
            <a:gsLst>
              <a:gs pos="28000">
                <a:schemeClr val="bg2">
                  <a:alpha val="84000"/>
                </a:schemeClr>
              </a:gs>
              <a:gs pos="74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defRPr/>
            </a:pPr>
            <a:endParaRPr lang="en-US">
              <a:solidFill>
                <a:prstClr val="white"/>
              </a:solidFill>
              <a:latin typeface="Calibri" panose="020F0502020204030204"/>
            </a:endParaRPr>
          </a:p>
        </p:txBody>
      </p:sp>
      <p:sp>
        <p:nvSpPr>
          <p:cNvPr id="2" name="Otsikko 1"/>
          <p:cNvSpPr>
            <a:spLocks noGrp="1"/>
          </p:cNvSpPr>
          <p:nvPr>
            <p:ph type="ctrTitle"/>
          </p:nvPr>
        </p:nvSpPr>
        <p:spPr>
          <a:xfrm>
            <a:off x="628650" y="21997"/>
            <a:ext cx="7886700" cy="994172"/>
          </a:xfrm>
        </p:spPr>
        <p:txBody>
          <a:bodyPr vert="horz" lIns="68580" tIns="34290" rIns="68580" bIns="34290" rtlCol="0" anchor="ctr">
            <a:normAutofit/>
          </a:bodyPr>
          <a:lstStyle/>
          <a:p>
            <a:pPr rtl="0">
              <a:lnSpc>
                <a:spcPct val="90000"/>
              </a:lnSpc>
            </a:pPr>
            <a:r>
              <a:rPr lang="sv">
                <a:latin typeface="Arial"/>
                <a:cs typeface="Arial"/>
              </a:rPr>
              <a:t>Rådgivningsarbetets viktigaste principer och mål</a:t>
            </a:r>
            <a:endParaRPr lang="en-US" sz="1800" dirty="0">
              <a:solidFill>
                <a:schemeClr val="tx1"/>
              </a:solidFill>
            </a:endParaRPr>
          </a:p>
        </p:txBody>
      </p:sp>
      <p:sp>
        <p:nvSpPr>
          <p:cNvPr id="3" name="Tekstiruutu 2"/>
          <p:cNvSpPr txBox="1"/>
          <p:nvPr/>
        </p:nvSpPr>
        <p:spPr>
          <a:xfrm>
            <a:off x="628650" y="4563025"/>
            <a:ext cx="5037726" cy="502702"/>
          </a:xfrm>
          <a:prstGeom prst="rect">
            <a:avLst/>
          </a:prstGeom>
          <a:noFill/>
        </p:spPr>
        <p:txBody>
          <a:bodyPr wrap="none" lIns="68580" tIns="34290" rIns="68580" bIns="34290" rtlCol="0" anchor="t">
            <a:spAutoFit/>
          </a:bodyPr>
          <a:lstStyle/>
          <a:p>
            <a:pPr rtl="0">
              <a:spcAft>
                <a:spcPts val="450"/>
              </a:spcAft>
            </a:pPr>
            <a:r>
              <a:rPr lang="sv" sz="1200" dirty="0">
                <a:solidFill>
                  <a:prstClr val="black"/>
                </a:solidFill>
                <a:latin typeface="Arial"/>
                <a:cs typeface="Calibri"/>
                <a:hlinkClick r:id="rId3"/>
              </a:rPr>
              <a:t>Lagstiftning och rekommendationer om rådgivningsarbete Institutet för hälsa och välfärd (THL)</a:t>
            </a:r>
            <a:endParaRPr lang="fi-FI" sz="1200" dirty="0">
              <a:solidFill>
                <a:prstClr val="black"/>
              </a:solidFill>
              <a:latin typeface="Arial"/>
              <a:cs typeface="Calibri"/>
            </a:endParaRPr>
          </a:p>
          <a:p>
            <a:pPr rtl="0">
              <a:spcAft>
                <a:spcPts val="450"/>
              </a:spcAft>
            </a:pPr>
            <a:r>
              <a:rPr lang="sv" sz="1200" dirty="0">
                <a:solidFill>
                  <a:prstClr val="black"/>
                </a:solidFill>
                <a:latin typeface="Arial"/>
                <a:cs typeface="Calibri"/>
                <a:hlinkClick r:id="rId4"/>
              </a:rPr>
              <a:t>Laaja terveystarkastus_ ohjeistus äitiys- ja lastenneuvolatoimintaan (på finska) Institutet för hälsa och välfärd (THL)</a:t>
            </a:r>
            <a:endParaRPr lang="fi-FI" sz="1200" dirty="0">
              <a:solidFill>
                <a:prstClr val="black"/>
              </a:solidFill>
              <a:latin typeface="Arial"/>
              <a:cs typeface="Calibri"/>
            </a:endParaRPr>
          </a:p>
        </p:txBody>
      </p:sp>
      <p:graphicFrame>
        <p:nvGraphicFramePr>
          <p:cNvPr id="4" name="Kaaviokuva 3"/>
          <p:cNvGraphicFramePr/>
          <p:nvPr>
            <p:extLst>
              <p:ext uri="{D42A27DB-BD31-4B8C-83A1-F6EECF244321}">
                <p14:modId xmlns:p14="http://schemas.microsoft.com/office/powerpoint/2010/main" val="2797160323"/>
              </p:ext>
            </p:extLst>
          </p:nvPr>
        </p:nvGraphicFramePr>
        <p:xfrm>
          <a:off x="628650" y="1020508"/>
          <a:ext cx="7886700" cy="363158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4610829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CB6CE8BD-DD60-38BF-E48E-BAF01FAC3660}"/>
              </a:ext>
            </a:extLst>
          </p:cNvPr>
          <p:cNvSpPr txBox="1">
            <a:spLocks/>
          </p:cNvSpPr>
          <p:nvPr/>
        </p:nvSpPr>
        <p:spPr>
          <a:xfrm>
            <a:off x="253308" y="1333786"/>
            <a:ext cx="8515034" cy="3334586"/>
          </a:xfrm>
          <a:prstGeom prst="rect">
            <a:avLst/>
          </a:prstGeom>
        </p:spPr>
        <p:txBody>
          <a:bodyPr vert="horz" lIns="68580" tIns="34290" rIns="68580" bIns="3429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rtl="0">
              <a:lnSpc>
                <a:spcPct val="100000"/>
              </a:lnSpc>
              <a:spcBef>
                <a:spcPts val="0"/>
              </a:spcBef>
              <a:buNone/>
            </a:pPr>
            <a:endParaRPr lang="fi-FI" sz="1350" b="1" dirty="0">
              <a:latin typeface="Arial"/>
              <a:cs typeface="Arial"/>
            </a:endParaRPr>
          </a:p>
          <a:p>
            <a:pPr marL="0" indent="0" rtl="0">
              <a:lnSpc>
                <a:spcPct val="100000"/>
              </a:lnSpc>
              <a:spcBef>
                <a:spcPts val="0"/>
              </a:spcBef>
              <a:buNone/>
            </a:pPr>
            <a:endParaRPr lang="fi-FI" sz="1350" dirty="0">
              <a:latin typeface="Arial"/>
              <a:cs typeface="Arial"/>
            </a:endParaRPr>
          </a:p>
          <a:p>
            <a:pPr marL="0" indent="0" rtl="0">
              <a:lnSpc>
                <a:spcPct val="100000"/>
              </a:lnSpc>
              <a:spcBef>
                <a:spcPts val="0"/>
              </a:spcBef>
              <a:buNone/>
            </a:pPr>
            <a:endParaRPr lang="fi-FI" sz="1100" dirty="0">
              <a:latin typeface="Arial"/>
              <a:cs typeface="Arial"/>
            </a:endParaRPr>
          </a:p>
          <a:p>
            <a:pPr rtl="0">
              <a:lnSpc>
                <a:spcPct val="100000"/>
              </a:lnSpc>
              <a:spcBef>
                <a:spcPts val="0"/>
              </a:spcBef>
            </a:pPr>
            <a:r>
              <a:rPr lang="sv" sz="1100">
                <a:latin typeface="Arial"/>
                <a:ea typeface="+mn-lt"/>
                <a:cs typeface="+mn-lt"/>
              </a:rPr>
              <a:t>Förebyggande tjänster utgör en grund för att kunna säkerställa välbefinnandet hos barn, unga och familjer. Ändamålsenliga, uppgiftsrelaterade mänskliga resurser är en förutsättning för den högkvalitativa och effektiva serviceverksamheten. Resurserna för rådgivningsbyråtjänsterna planeras med stöd av rekommendationer av Institutet för hälsa och välfärd (THL).</a:t>
            </a:r>
            <a:endParaRPr lang="en-US" sz="1100" dirty="0">
              <a:latin typeface="Arial"/>
              <a:ea typeface="+mn-lt"/>
              <a:cs typeface="+mn-lt"/>
            </a:endParaRPr>
          </a:p>
          <a:p>
            <a:pPr rtl="0">
              <a:lnSpc>
                <a:spcPct val="100000"/>
              </a:lnSpc>
              <a:spcBef>
                <a:spcPts val="0"/>
              </a:spcBef>
            </a:pPr>
            <a:r>
              <a:rPr lang="sv" sz="1100">
                <a:latin typeface="Arial"/>
                <a:ea typeface="+mn-lt"/>
                <a:cs typeface="+mn-lt"/>
              </a:rPr>
              <a:t>Om en heltidsanställd hälsovårdare eller barnmorska har en vikarie, kan denna ansvara för högst 76 gravida kvinnor eller familjer. </a:t>
            </a:r>
            <a:endParaRPr lang="fi-FI" sz="1100" dirty="0">
              <a:cs typeface="Arial"/>
            </a:endParaRPr>
          </a:p>
          <a:p>
            <a:pPr rtl="0">
              <a:lnSpc>
                <a:spcPct val="100000"/>
              </a:lnSpc>
              <a:spcBef>
                <a:spcPts val="0"/>
              </a:spcBef>
            </a:pPr>
            <a:r>
              <a:rPr lang="sv" sz="1100">
                <a:latin typeface="Arial"/>
                <a:ea typeface="+mn-lt"/>
                <a:cs typeface="+mn-lt"/>
              </a:rPr>
              <a:t>För att säkerställa tillräcklig kompetens ska hälsovårdaren eller barnmorskan ansvara för minst 38 gravida kvinnor.</a:t>
            </a:r>
            <a:endParaRPr lang="fi-FI" sz="1100" dirty="0">
              <a:latin typeface="Arial"/>
              <a:cs typeface="Calibri"/>
            </a:endParaRPr>
          </a:p>
          <a:p>
            <a:pPr rtl="0">
              <a:lnSpc>
                <a:spcPct val="100000"/>
              </a:lnSpc>
              <a:spcBef>
                <a:spcPts val="0"/>
              </a:spcBef>
            </a:pPr>
            <a:r>
              <a:rPr lang="sv" sz="1100">
                <a:latin typeface="Arial"/>
                <a:ea typeface="+mn-lt"/>
                <a:cs typeface="+mn-lt"/>
              </a:rPr>
              <a:t>För läkare är motsvarande rekommendation högst 600 gravida kvinnor, om läkaren har en vikarie. Om en läkare arbetar endast en del av sin arbetstid på mödrarådgivningen, delas antalet gravida som dimensionerats för en heltidsanställd läkare med andelen i fråga. Om läkaren till exempel arbetar två dagar i veckan, kan han eller hon ansvara för högst 240 (600/5 X 2=240) gravida kvinnor.</a:t>
            </a:r>
            <a:endParaRPr lang="fi-FI" sz="1100" dirty="0">
              <a:latin typeface="Arial"/>
              <a:cs typeface="Calibri"/>
            </a:endParaRPr>
          </a:p>
          <a:p>
            <a:pPr rtl="0">
              <a:lnSpc>
                <a:spcPct val="100000"/>
              </a:lnSpc>
              <a:spcBef>
                <a:spcPts val="0"/>
              </a:spcBef>
            </a:pPr>
            <a:r>
              <a:rPr lang="sv" sz="1100">
                <a:latin typeface="Arial"/>
                <a:ea typeface="+mn-lt"/>
                <a:cs typeface="+mn-lt"/>
              </a:rPr>
              <a:t>Om en hälsovårdare eller läkare arbetar i ett område där det finns många invandrare eller andra familjer som behöver särskilt stöd, måste kundkretsen vara mindre. </a:t>
            </a:r>
            <a:r>
              <a:rPr lang="sv" sz="1100">
                <a:latin typeface="Arial"/>
                <a:ea typeface="+mn-lt"/>
                <a:cs typeface="Arial"/>
              </a:rPr>
              <a:t>KÄLLA:</a:t>
            </a:r>
            <a:r>
              <a:rPr lang="sv" sz="1100">
                <a:latin typeface="Arial"/>
                <a:ea typeface="+mn-lt"/>
                <a:cs typeface="+mn-lt"/>
                <a:hlinkClick r:id="rId2"/>
              </a:rPr>
              <a:t> Handbok för mödrarådgivningen. Nationell rekommendation. Institutet för hälsa och välfärd (THL).</a:t>
            </a:r>
            <a:endParaRPr lang="fi-FI" sz="1100" dirty="0">
              <a:latin typeface="Arial"/>
              <a:ea typeface="+mn-lt"/>
              <a:cs typeface="+mn-lt"/>
            </a:endParaRPr>
          </a:p>
          <a:p>
            <a:pPr rtl="0">
              <a:lnSpc>
                <a:spcPct val="100000"/>
              </a:lnSpc>
              <a:spcBef>
                <a:spcPts val="0"/>
              </a:spcBef>
            </a:pPr>
            <a:r>
              <a:rPr lang="sv" sz="1100">
                <a:latin typeface="Arial"/>
                <a:ea typeface="+mn-lt"/>
                <a:cs typeface="+mn-lt"/>
              </a:rPr>
              <a:t>Om en hälsovårdare utför kombinerat mödra- och barnrådgivningsarbete så att hälften av arbetstiden är mödrarådgivningsarbete, kan hälsovårdaren ansvara för 38 gravida kvinnor och 160 barn (KÄLLA: </a:t>
            </a:r>
            <a:r>
              <a:rPr lang="sv" sz="1100">
                <a:latin typeface="Arial"/>
                <a:ea typeface="+mn-lt"/>
                <a:cs typeface="+mn-lt"/>
                <a:hlinkClick r:id="rId3"/>
              </a:rPr>
              <a:t>THL_Lastenneuvolan ja kouluterveydenhuollon henkilöstömitoitussuositukset 2023</a:t>
            </a:r>
            <a:r>
              <a:rPr lang="sv" sz="1100">
                <a:latin typeface="Arial"/>
                <a:ea typeface="+mn-lt"/>
                <a:cs typeface="+mn-lt"/>
              </a:rPr>
              <a:t>), på finska</a:t>
            </a:r>
            <a:endParaRPr lang="fi-FI" sz="1100" dirty="0">
              <a:latin typeface="Arial"/>
              <a:cs typeface="Arial"/>
            </a:endParaRPr>
          </a:p>
          <a:p>
            <a:pPr rtl="0">
              <a:lnSpc>
                <a:spcPct val="100000"/>
              </a:lnSpc>
              <a:spcBef>
                <a:spcPts val="0"/>
              </a:spcBef>
            </a:pPr>
            <a:r>
              <a:rPr lang="sv" sz="1100">
                <a:latin typeface="Arial"/>
                <a:cs typeface="Arial"/>
              </a:rPr>
              <a:t>Det rekommenderade antalet barn är 320 stycken för hälsovårdare och 2 270 stycken för läkare vid barnrådgivningen. </a:t>
            </a:r>
            <a:r>
              <a:rPr lang="sv" sz="1100">
                <a:latin typeface="Arial"/>
                <a:cs typeface="Arial"/>
                <a:hlinkClick r:id="rId4"/>
              </a:rPr>
              <a:t>Nya rekommendationer för personaldimensionering vid barnrådgivningen och skolhälsovården – Institutet för hälsa och välfärd (THL)</a:t>
            </a:r>
            <a:endParaRPr lang="fi-FI" sz="1100" dirty="0">
              <a:latin typeface="Arial"/>
              <a:cs typeface="Arial"/>
            </a:endParaRPr>
          </a:p>
          <a:p>
            <a:pPr rtl="0">
              <a:lnSpc>
                <a:spcPct val="100000"/>
              </a:lnSpc>
              <a:spcBef>
                <a:spcPts val="0"/>
              </a:spcBef>
            </a:pPr>
            <a:r>
              <a:rPr lang="sv" sz="1100">
                <a:latin typeface="Arial"/>
                <a:cs typeface="Arial"/>
              </a:rPr>
              <a:t>Om en hälsovårdare utför kombinerat mödra- och barnrådgivningsarbete så att hälften av arbetstiden är mödrarådgivningsarbete, kan hälsovårdaren ansvara för 38 gravida kvinnor och 160 barn (KÄLLA: </a:t>
            </a:r>
            <a:r>
              <a:rPr lang="sv" sz="1100">
                <a:latin typeface="Arial"/>
                <a:cs typeface="Arial"/>
                <a:hlinkClick r:id="rId3"/>
              </a:rPr>
              <a:t>THL_Lastenneuvolan ja kouluterveydenhuollon henkilöstömitoitussuositukset 2023</a:t>
            </a:r>
            <a:r>
              <a:rPr lang="sv" sz="1100">
                <a:latin typeface="Arial"/>
                <a:cs typeface="Arial"/>
              </a:rPr>
              <a:t>), på finska</a:t>
            </a:r>
            <a:endParaRPr lang="fi-FI" sz="1100" dirty="0">
              <a:cs typeface="Arial"/>
            </a:endParaRPr>
          </a:p>
          <a:p>
            <a:pPr marL="0" indent="0" rtl="0">
              <a:lnSpc>
                <a:spcPct val="100000"/>
              </a:lnSpc>
              <a:spcBef>
                <a:spcPts val="0"/>
              </a:spcBef>
              <a:buNone/>
            </a:pPr>
            <a:endParaRPr lang="fi-FI" sz="1350" dirty="0">
              <a:latin typeface="Arial"/>
              <a:cs typeface="Arial"/>
            </a:endParaRPr>
          </a:p>
          <a:p>
            <a:pPr marL="0" indent="0" rtl="0">
              <a:lnSpc>
                <a:spcPct val="100000"/>
              </a:lnSpc>
              <a:spcBef>
                <a:spcPts val="0"/>
              </a:spcBef>
              <a:buNone/>
            </a:pPr>
            <a:endParaRPr lang="fi-FI" sz="1350" dirty="0">
              <a:latin typeface="Arial"/>
              <a:cs typeface="Arial"/>
            </a:endParaRPr>
          </a:p>
          <a:p>
            <a:pPr marL="0" indent="0" rtl="0">
              <a:lnSpc>
                <a:spcPct val="100000"/>
              </a:lnSpc>
              <a:spcBef>
                <a:spcPts val="0"/>
              </a:spcBef>
              <a:buNone/>
            </a:pPr>
            <a:endParaRPr lang="en-US" sz="1350" dirty="0">
              <a:latin typeface="Arial"/>
              <a:cs typeface="Calibri"/>
            </a:endParaRPr>
          </a:p>
        </p:txBody>
      </p:sp>
      <p:sp>
        <p:nvSpPr>
          <p:cNvPr id="5" name="Otsikko 1">
            <a:extLst>
              <a:ext uri="{FF2B5EF4-FFF2-40B4-BE49-F238E27FC236}">
                <a16:creationId xmlns:a16="http://schemas.microsoft.com/office/drawing/2014/main" id="{1C47E6DF-D35F-E73B-5588-A3CCBAB7B62B}"/>
              </a:ext>
            </a:extLst>
          </p:cNvPr>
          <p:cNvSpPr>
            <a:spLocks noGrp="1"/>
          </p:cNvSpPr>
          <p:nvPr>
            <p:ph type="ctrTitle"/>
          </p:nvPr>
        </p:nvSpPr>
        <p:spPr/>
        <p:txBody>
          <a:bodyPr rtlCol="0"/>
          <a:lstStyle/>
          <a:p>
            <a:pPr rtl="0"/>
            <a:r>
              <a:rPr lang="sv">
                <a:latin typeface="Arial"/>
                <a:cs typeface="Arial"/>
              </a:rPr>
              <a:t>Personaldimensionering inom rådgivningsbyråtjänsterna</a:t>
            </a:r>
            <a:r>
              <a:rPr lang="sv">
                <a:solidFill>
                  <a:schemeClr val="tx1"/>
                </a:solidFill>
                <a:latin typeface="Arial"/>
                <a:cs typeface="Arial"/>
              </a:rPr>
              <a:t> </a:t>
            </a:r>
            <a:endParaRPr lang="fi-FI" dirty="0">
              <a:solidFill>
                <a:schemeClr val="tx1"/>
              </a:solidFill>
            </a:endParaRPr>
          </a:p>
        </p:txBody>
      </p:sp>
    </p:spTree>
    <p:extLst>
      <p:ext uri="{BB962C8B-B14F-4D97-AF65-F5344CB8AC3E}">
        <p14:creationId xmlns:p14="http://schemas.microsoft.com/office/powerpoint/2010/main" val="7353826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733C86-62A3-B5A3-5E5A-D44E8AD80A28}"/>
              </a:ext>
            </a:extLst>
          </p:cNvPr>
          <p:cNvSpPr>
            <a:spLocks noGrp="1"/>
          </p:cNvSpPr>
          <p:nvPr>
            <p:ph type="ctrTitle"/>
          </p:nvPr>
        </p:nvSpPr>
        <p:spPr>
          <a:xfrm>
            <a:off x="288758" y="1463340"/>
            <a:ext cx="7658100" cy="2401165"/>
          </a:xfrm>
        </p:spPr>
        <p:txBody>
          <a:bodyPr rtlCol="0">
            <a:normAutofit/>
          </a:bodyPr>
          <a:lstStyle/>
          <a:p>
            <a:pPr rtl="0"/>
            <a:r>
              <a:rPr lang="sv" sz="2800" noProof="0">
                <a:latin typeface="Arial"/>
                <a:cs typeface="Arial"/>
              </a:rPr>
              <a:t>Rådgivningsbyråtjänsterna som en del av familjecentrets tjänstehelhet inom </a:t>
            </a:r>
            <a:r>
              <a:rPr lang="sv" sz="2800">
                <a:latin typeface="Arial"/>
                <a:cs typeface="Arial"/>
              </a:rPr>
              <a:t>Egentliga Finland</a:t>
            </a:r>
            <a:endParaRPr lang="en-US" sz="2800" dirty="0"/>
          </a:p>
        </p:txBody>
      </p:sp>
    </p:spTree>
    <p:extLst>
      <p:ext uri="{BB962C8B-B14F-4D97-AF65-F5344CB8AC3E}">
        <p14:creationId xmlns:p14="http://schemas.microsoft.com/office/powerpoint/2010/main" val="18677258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46" descr="Kuva, jossa käsien päällä tyylitelty perhe.">
            <a:extLst>
              <a:ext uri="{FF2B5EF4-FFF2-40B4-BE49-F238E27FC236}">
                <a16:creationId xmlns:a16="http://schemas.microsoft.com/office/drawing/2014/main" id="{EF2C5589-EA35-BB4F-31BF-27E40321927C}"/>
              </a:ext>
              <a:ext uri="{C183D7F6-B498-43B3-948B-1728B52AA6E4}">
                <adec:decorative xmlns:adec="http://schemas.microsoft.com/office/drawing/2017/decorative" val="0"/>
              </a:ext>
            </a:extLst>
          </p:cNvPr>
          <p:cNvPicPr>
            <a:picLocks noChangeAspect="1"/>
          </p:cNvPicPr>
          <p:nvPr/>
        </p:nvPicPr>
        <p:blipFill rotWithShape="1">
          <a:blip r:embed="rId3"/>
          <a:srcRect l="10344" r="10344"/>
          <a:stretch/>
        </p:blipFill>
        <p:spPr>
          <a:xfrm>
            <a:off x="1114582" y="1"/>
            <a:ext cx="8029418" cy="5231958"/>
          </a:xfrm>
          <a:prstGeom prst="rect">
            <a:avLst/>
          </a:prstGeom>
        </p:spPr>
      </p:pic>
      <p:sp>
        <p:nvSpPr>
          <p:cNvPr id="2" name="Title 1">
            <a:extLst>
              <a:ext uri="{FF2B5EF4-FFF2-40B4-BE49-F238E27FC236}">
                <a16:creationId xmlns:a16="http://schemas.microsoft.com/office/drawing/2014/main" id="{BF308263-C482-4057-FEBD-D6604CECB4E9}"/>
              </a:ext>
            </a:extLst>
          </p:cNvPr>
          <p:cNvSpPr>
            <a:spLocks noGrp="1"/>
          </p:cNvSpPr>
          <p:nvPr>
            <p:ph type="title"/>
          </p:nvPr>
        </p:nvSpPr>
        <p:spPr>
          <a:xfrm>
            <a:off x="367202" y="548686"/>
            <a:ext cx="7057641" cy="1424934"/>
          </a:xfrm>
        </p:spPr>
        <p:txBody>
          <a:bodyPr rtlCol="0">
            <a:norm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r>
              <a:rPr lang="sv" sz="2400" b="1">
                <a:solidFill>
                  <a:srgbClr val="3C2B7C"/>
                </a:solidFill>
                <a:latin typeface="Arial" panose="020B0604020202020204" pitchFamily="34" charset="0"/>
                <a:cs typeface="Arial" panose="020B0604020202020204" pitchFamily="34" charset="0"/>
              </a:rPr>
              <a:t>Tjänstestruktur, tjänsteutbud och samordning av tjänster</a:t>
            </a:r>
            <a:endParaRPr lang="en-US" sz="2325">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35D635B-BA95-A5EC-3BF9-6552342DD4FE}"/>
              </a:ext>
            </a:extLst>
          </p:cNvPr>
          <p:cNvSpPr>
            <a:spLocks noGrp="1"/>
          </p:cNvSpPr>
          <p:nvPr>
            <p:ph idx="1"/>
          </p:nvPr>
        </p:nvSpPr>
        <p:spPr>
          <a:xfrm>
            <a:off x="318935" y="1767467"/>
            <a:ext cx="5694399" cy="3163649"/>
          </a:xfrm>
        </p:spPr>
        <p:txBody>
          <a:bodyPr vert="horz" lIns="68580" tIns="34290" rIns="68580" bIns="34290" rtlCol="0" anchor="t">
            <a:no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lvl="1" rtl="0">
              <a:buClr>
                <a:srgbClr val="009F8D"/>
              </a:buClr>
            </a:pPr>
            <a:r>
              <a:rPr lang="sv" sz="1300" dirty="0">
                <a:latin typeface="Arial"/>
                <a:cs typeface="Arial"/>
              </a:rPr>
              <a:t>Rådgivningsbyråtjänsterna är en del av familjecentrets tjänstehelhet inom Egentliga Finland.</a:t>
            </a:r>
            <a:endParaRPr lang="fi-FI" sz="1300" dirty="0">
              <a:ea typeface="Calibri"/>
              <a:cs typeface="Calibri"/>
            </a:endParaRPr>
          </a:p>
          <a:p>
            <a:pPr lvl="1" rtl="0">
              <a:buClr>
                <a:srgbClr val="009F8D"/>
              </a:buClr>
            </a:pPr>
            <a:r>
              <a:rPr lang="sv" sz="1300" dirty="0">
                <a:latin typeface="Arial"/>
                <a:cs typeface="Arial"/>
              </a:rPr>
              <a:t>Familjecentrets tjänster omfattar förebyggande tjänster inom social- och hälsovården, såsom rådgivningsbyråtjänster, tjänster inom skol- och studerandehälsovården, elevhälsans (elev- och studerandevårdens) kurators- och psykologtjänster och tjänster enligt socialvårdslagen som omfattar förebyggande familjearbete, hemservice för barnfamiljer samt rådgivning i uppfostrings- och familjefrågor. Också mentalvårds- och missbrukartjänster för barn och unga på grundläggande nivå hör till familjecentrets tjänstehelhet.</a:t>
            </a:r>
          </a:p>
          <a:p>
            <a:pPr lvl="1" rtl="0">
              <a:buClr>
                <a:srgbClr val="009F8D"/>
              </a:buClr>
            </a:pPr>
            <a:r>
              <a:rPr lang="sv" sz="1300" dirty="0">
                <a:latin typeface="Arial"/>
                <a:cs typeface="Arial"/>
              </a:rPr>
              <a:t>Medicinskt arbete för familjecentrets tjänster tillhandahålls genom flera kanaler. Utöver läkarna vid familjecentret utför läkarna vid social- och hälsocentraltjänster skol- och studerandehälsovården som sektorarbete. De pediatriker inom öppenvård för den specialiserade sjukvården, som ger sig ut på fältet och rör sig bland barn och de unga, stöder i situationer </a:t>
            </a:r>
            <a:r>
              <a:rPr lang="sv" sz="1300" dirty="0">
                <a:solidFill>
                  <a:srgbClr val="000000"/>
                </a:solidFill>
                <a:latin typeface="Arial"/>
                <a:ea typeface="+mn-lt"/>
                <a:cs typeface="Arial"/>
              </a:rPr>
              <a:t>där metoder och förfaringssätt på den grundläggande nivån inte enbart är tillräckliga. </a:t>
            </a:r>
            <a:endParaRPr lang="fi-FI" sz="1300" dirty="0">
              <a:latin typeface="Arial"/>
              <a:cs typeface="Arial"/>
            </a:endParaRPr>
          </a:p>
        </p:txBody>
      </p:sp>
    </p:spTree>
    <p:extLst>
      <p:ext uri="{BB962C8B-B14F-4D97-AF65-F5344CB8AC3E}">
        <p14:creationId xmlns:p14="http://schemas.microsoft.com/office/powerpoint/2010/main" val="22419794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noChangeAspect="1"/>
          </p:cNvGrpSpPr>
          <p:nvPr/>
        </p:nvGrpSpPr>
        <p:grpSpPr>
          <a:xfrm>
            <a:off x="1609961" y="1808655"/>
            <a:ext cx="1891476" cy="1891476"/>
            <a:chOff x="0" y="0"/>
            <a:chExt cx="13716000" cy="13716000"/>
          </a:xfrm>
        </p:grpSpPr>
        <p:sp>
          <p:nvSpPr>
            <p:cNvPr id="3" name="Freeform 3"/>
            <p:cNvSpPr/>
            <p:nvPr/>
          </p:nvSpPr>
          <p:spPr>
            <a:xfrm>
              <a:off x="-338714" y="-10990"/>
              <a:ext cx="14393428" cy="13737980"/>
            </a:xfrm>
            <a:custGeom>
              <a:avLst/>
              <a:gdLst/>
              <a:ahLst/>
              <a:cxnLst/>
              <a:rect l="l" t="t" r="r" b="b"/>
              <a:pathLst>
                <a:path w="14393428" h="13737980">
                  <a:moveTo>
                    <a:pt x="7196714" y="10990"/>
                  </a:moveTo>
                  <a:cubicBezTo>
                    <a:pt x="4739280" y="0"/>
                    <a:pt x="2463801" y="1304719"/>
                    <a:pt x="1231901" y="3431106"/>
                  </a:cubicBezTo>
                  <a:cubicBezTo>
                    <a:pt x="0" y="5557493"/>
                    <a:pt x="0" y="8180487"/>
                    <a:pt x="1231901" y="10306874"/>
                  </a:cubicBezTo>
                  <a:cubicBezTo>
                    <a:pt x="2463801" y="12433261"/>
                    <a:pt x="4739280" y="13737980"/>
                    <a:pt x="7196714" y="13726990"/>
                  </a:cubicBezTo>
                  <a:cubicBezTo>
                    <a:pt x="9654148" y="13737980"/>
                    <a:pt x="11929627" y="12433261"/>
                    <a:pt x="13161527" y="10306874"/>
                  </a:cubicBezTo>
                  <a:cubicBezTo>
                    <a:pt x="14393428" y="8180487"/>
                    <a:pt x="14393428" y="5557493"/>
                    <a:pt x="13161527" y="3431106"/>
                  </a:cubicBezTo>
                  <a:cubicBezTo>
                    <a:pt x="11929627" y="1304719"/>
                    <a:pt x="9654148" y="0"/>
                    <a:pt x="7196714" y="10990"/>
                  </a:cubicBezTo>
                  <a:close/>
                </a:path>
              </a:pathLst>
            </a:custGeom>
            <a:blipFill>
              <a:blip r:embed="rId2"/>
              <a:stretch>
                <a:fillRect l="-24665" r="-24665"/>
              </a:stretch>
            </a:blip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grpSp>
      <p:grpSp>
        <p:nvGrpSpPr>
          <p:cNvPr id="4" name="Group 4"/>
          <p:cNvGrpSpPr/>
          <p:nvPr/>
        </p:nvGrpSpPr>
        <p:grpSpPr>
          <a:xfrm>
            <a:off x="1868769" y="4461676"/>
            <a:ext cx="1526767" cy="507296"/>
            <a:chOff x="0" y="0"/>
            <a:chExt cx="1037379" cy="304691"/>
          </a:xfrm>
        </p:grpSpPr>
        <p:sp>
          <p:nvSpPr>
            <p:cNvPr id="5" name="Freeform 5"/>
            <p:cNvSpPr/>
            <p:nvPr/>
          </p:nvSpPr>
          <p:spPr>
            <a:xfrm>
              <a:off x="0" y="0"/>
              <a:ext cx="1037379" cy="304691"/>
            </a:xfrm>
            <a:custGeom>
              <a:avLst/>
              <a:gdLst/>
              <a:ahLst/>
              <a:cxnLst/>
              <a:rect l="l" t="t" r="r" b="b"/>
              <a:pathLst>
                <a:path w="1037379" h="304691">
                  <a:moveTo>
                    <a:pt x="152345" y="0"/>
                  </a:moveTo>
                  <a:lnTo>
                    <a:pt x="885033" y="0"/>
                  </a:lnTo>
                  <a:cubicBezTo>
                    <a:pt x="925438" y="0"/>
                    <a:pt x="964188" y="16051"/>
                    <a:pt x="992758" y="44621"/>
                  </a:cubicBezTo>
                  <a:cubicBezTo>
                    <a:pt x="1021328" y="73191"/>
                    <a:pt x="1037379" y="111941"/>
                    <a:pt x="1037379" y="152345"/>
                  </a:cubicBezTo>
                  <a:lnTo>
                    <a:pt x="1037379" y="152345"/>
                  </a:lnTo>
                  <a:cubicBezTo>
                    <a:pt x="1037379" y="236483"/>
                    <a:pt x="969171" y="304691"/>
                    <a:pt x="885033" y="304691"/>
                  </a:cubicBezTo>
                  <a:lnTo>
                    <a:pt x="152345" y="304691"/>
                  </a:lnTo>
                  <a:cubicBezTo>
                    <a:pt x="111941" y="304691"/>
                    <a:pt x="73191" y="288640"/>
                    <a:pt x="44621" y="260070"/>
                  </a:cubicBezTo>
                  <a:cubicBezTo>
                    <a:pt x="16051" y="231499"/>
                    <a:pt x="0" y="192750"/>
                    <a:pt x="0" y="152345"/>
                  </a:cubicBezTo>
                  <a:lnTo>
                    <a:pt x="0" y="152345"/>
                  </a:lnTo>
                  <a:cubicBezTo>
                    <a:pt x="0" y="111941"/>
                    <a:pt x="16051" y="73191"/>
                    <a:pt x="44621" y="44621"/>
                  </a:cubicBezTo>
                  <a:cubicBezTo>
                    <a:pt x="73191" y="16051"/>
                    <a:pt x="111941" y="0"/>
                    <a:pt x="152345" y="0"/>
                  </a:cubicBezTo>
                  <a:close/>
                </a:path>
              </a:pathLst>
            </a:custGeom>
            <a:solidFill>
              <a:srgbClr val="E1DAED"/>
            </a:solid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sp>
          <p:nvSpPr>
            <p:cNvPr id="6" name="TextBox 6"/>
            <p:cNvSpPr txBox="1"/>
            <p:nvPr/>
          </p:nvSpPr>
          <p:spPr>
            <a:xfrm>
              <a:off x="0" y="-38100"/>
              <a:ext cx="1037379" cy="342791"/>
            </a:xfrm>
            <a:prstGeom prst="rect">
              <a:avLst/>
            </a:prstGeom>
          </p:spPr>
          <p:txBody>
            <a:bodyPr lIns="25400" tIns="25400" rIns="25400" bIns="25400" rtlCol="0" anchor="ct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rtl="0">
                <a:lnSpc>
                  <a:spcPts val="952"/>
                </a:lnSpc>
              </a:pPr>
              <a:endParaRPr sz="450"/>
            </a:p>
          </p:txBody>
        </p:sp>
      </p:grpSp>
      <p:grpSp>
        <p:nvGrpSpPr>
          <p:cNvPr id="7" name="Group 7"/>
          <p:cNvGrpSpPr/>
          <p:nvPr/>
        </p:nvGrpSpPr>
        <p:grpSpPr>
          <a:xfrm>
            <a:off x="752240" y="960596"/>
            <a:ext cx="3533647" cy="3533647"/>
            <a:chOff x="0" y="0"/>
            <a:chExt cx="9423057" cy="9423057"/>
          </a:xfrm>
        </p:grpSpPr>
        <p:grpSp>
          <p:nvGrpSpPr>
            <p:cNvPr id="8" name="Group 8"/>
            <p:cNvGrpSpPr>
              <a:grpSpLocks noChangeAspect="1"/>
            </p:cNvGrpSpPr>
            <p:nvPr/>
          </p:nvGrpSpPr>
          <p:grpSpPr>
            <a:xfrm>
              <a:off x="0" y="0"/>
              <a:ext cx="9423057" cy="9423057"/>
              <a:chOff x="0" y="0"/>
              <a:chExt cx="2540000" cy="2540000"/>
            </a:xfrm>
          </p:grpSpPr>
          <p:sp>
            <p:nvSpPr>
              <p:cNvPr id="9" name="Freeform 9"/>
              <p:cNvSpPr/>
              <p:nvPr/>
            </p:nvSpPr>
            <p:spPr>
              <a:xfrm>
                <a:off x="1270000" y="0"/>
                <a:ext cx="1337786" cy="1959176"/>
              </a:xfrm>
              <a:custGeom>
                <a:avLst/>
                <a:gdLst/>
                <a:ahLst/>
                <a:cxnLst/>
                <a:rect l="l" t="t" r="r" b="b"/>
                <a:pathLst>
                  <a:path w="1337786" h="1959176">
                    <a:moveTo>
                      <a:pt x="0" y="0"/>
                    </a:moveTo>
                    <a:lnTo>
                      <a:pt x="0" y="0"/>
                    </a:lnTo>
                    <a:cubicBezTo>
                      <a:pt x="465090" y="0"/>
                      <a:pt x="892978" y="254225"/>
                      <a:pt x="1115382" y="662692"/>
                    </a:cubicBezTo>
                    <a:cubicBezTo>
                      <a:pt x="1337786" y="1071159"/>
                      <a:pt x="1319126" y="1568522"/>
                      <a:pt x="1066741" y="1959176"/>
                    </a:cubicBezTo>
                    <a:lnTo>
                      <a:pt x="533371" y="1614588"/>
                    </a:lnTo>
                    <a:cubicBezTo>
                      <a:pt x="659563" y="1419261"/>
                      <a:pt x="668893" y="1170579"/>
                      <a:pt x="557691" y="966346"/>
                    </a:cubicBezTo>
                    <a:cubicBezTo>
                      <a:pt x="446489" y="762113"/>
                      <a:pt x="232545" y="635000"/>
                      <a:pt x="0" y="635000"/>
                    </a:cubicBezTo>
                    <a:close/>
                  </a:path>
                </a:pathLst>
              </a:custGeom>
              <a:solidFill>
                <a:srgbClr val="8174B6"/>
              </a:solid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sp>
            <p:nvSpPr>
              <p:cNvPr id="10" name="Freeform 10"/>
              <p:cNvSpPr/>
              <p:nvPr/>
            </p:nvSpPr>
            <p:spPr>
              <a:xfrm>
                <a:off x="139785" y="1559618"/>
                <a:ext cx="2230067" cy="991611"/>
              </a:xfrm>
              <a:custGeom>
                <a:avLst/>
                <a:gdLst/>
                <a:ahLst/>
                <a:cxnLst/>
                <a:rect l="l" t="t" r="r" b="b"/>
                <a:pathLst>
                  <a:path w="2230067" h="991611">
                    <a:moveTo>
                      <a:pt x="2230067" y="345382"/>
                    </a:moveTo>
                    <a:cubicBezTo>
                      <a:pt x="1997522" y="748161"/>
                      <a:pt x="1563413" y="991611"/>
                      <a:pt x="1098468" y="979985"/>
                    </a:cubicBezTo>
                    <a:cubicBezTo>
                      <a:pt x="633524" y="968359"/>
                      <a:pt x="212124" y="703517"/>
                      <a:pt x="0" y="289619"/>
                    </a:cubicBezTo>
                    <a:lnTo>
                      <a:pt x="565108" y="0"/>
                    </a:lnTo>
                    <a:cubicBezTo>
                      <a:pt x="671170" y="206950"/>
                      <a:pt x="881869" y="339371"/>
                      <a:pt x="1114342" y="345184"/>
                    </a:cubicBezTo>
                    <a:cubicBezTo>
                      <a:pt x="1346814" y="350997"/>
                      <a:pt x="1563869" y="229272"/>
                      <a:pt x="1680141" y="27882"/>
                    </a:cubicBezTo>
                    <a:close/>
                  </a:path>
                </a:pathLst>
              </a:custGeom>
              <a:solidFill>
                <a:srgbClr val="CFBFE8"/>
              </a:solid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sp>
            <p:nvSpPr>
              <p:cNvPr id="11" name="Freeform 11"/>
              <p:cNvSpPr/>
              <p:nvPr/>
            </p:nvSpPr>
            <p:spPr>
              <a:xfrm>
                <a:off x="-56717" y="0"/>
                <a:ext cx="1326653" cy="1905000"/>
              </a:xfrm>
              <a:custGeom>
                <a:avLst/>
                <a:gdLst/>
                <a:ahLst/>
                <a:cxnLst/>
                <a:rect l="l" t="t" r="r" b="b"/>
                <a:pathLst>
                  <a:path w="1326653" h="1905000">
                    <a:moveTo>
                      <a:pt x="226865" y="1905000"/>
                    </a:moveTo>
                    <a:cubicBezTo>
                      <a:pt x="12" y="1512080"/>
                      <a:pt x="0" y="1027986"/>
                      <a:pt x="226833" y="635055"/>
                    </a:cubicBezTo>
                    <a:cubicBezTo>
                      <a:pt x="453666" y="242124"/>
                      <a:pt x="872885" y="45"/>
                      <a:pt x="1326590" y="0"/>
                    </a:cubicBezTo>
                    <a:lnTo>
                      <a:pt x="1326654" y="635000"/>
                    </a:lnTo>
                    <a:cubicBezTo>
                      <a:pt x="1099801" y="635023"/>
                      <a:pt x="890191" y="756062"/>
                      <a:pt x="776775" y="952528"/>
                    </a:cubicBezTo>
                    <a:cubicBezTo>
                      <a:pt x="663359" y="1148993"/>
                      <a:pt x="663365" y="1391040"/>
                      <a:pt x="776791" y="1587500"/>
                    </a:cubicBezTo>
                    <a:close/>
                  </a:path>
                </a:pathLst>
              </a:custGeom>
              <a:solidFill>
                <a:srgbClr val="3C2B7C"/>
              </a:solid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grpSp>
      </p:grpSp>
      <p:sp>
        <p:nvSpPr>
          <p:cNvPr id="12" name="TextBox 12"/>
          <p:cNvSpPr txBox="1"/>
          <p:nvPr/>
        </p:nvSpPr>
        <p:spPr>
          <a:xfrm>
            <a:off x="1502816" y="3958976"/>
            <a:ext cx="961089" cy="179536"/>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lvl="1" indent="0" rtl="0">
              <a:lnSpc>
                <a:spcPts val="724"/>
              </a:lnSpc>
            </a:pPr>
            <a:r>
              <a:rPr lang="sv" sz="724" spc="23">
                <a:solidFill>
                  <a:srgbClr val="3C2B7C"/>
                </a:solidFill>
                <a:latin typeface="Arial"/>
              </a:rPr>
              <a:t>Skol- och studerandehälsovård</a:t>
            </a:r>
            <a:endParaRPr lang="en-US" sz="724" spc="23">
              <a:solidFill>
                <a:srgbClr val="3C2B7C"/>
              </a:solidFill>
              <a:latin typeface="Arial"/>
            </a:endParaRPr>
          </a:p>
        </p:txBody>
      </p:sp>
      <p:grpSp>
        <p:nvGrpSpPr>
          <p:cNvPr id="13" name="Group 13"/>
          <p:cNvGrpSpPr/>
          <p:nvPr/>
        </p:nvGrpSpPr>
        <p:grpSpPr>
          <a:xfrm>
            <a:off x="1" y="1"/>
            <a:ext cx="9130172" cy="458647"/>
            <a:chOff x="0" y="0"/>
            <a:chExt cx="5205213" cy="241592"/>
          </a:xfrm>
        </p:grpSpPr>
        <p:sp>
          <p:nvSpPr>
            <p:cNvPr id="14" name="Freeform 14"/>
            <p:cNvSpPr/>
            <p:nvPr/>
          </p:nvSpPr>
          <p:spPr>
            <a:xfrm>
              <a:off x="0" y="0"/>
              <a:ext cx="5205213" cy="241592"/>
            </a:xfrm>
            <a:custGeom>
              <a:avLst/>
              <a:gdLst/>
              <a:ahLst/>
              <a:cxnLst/>
              <a:rect l="l" t="t" r="r" b="b"/>
              <a:pathLst>
                <a:path w="5205213" h="241592">
                  <a:moveTo>
                    <a:pt x="0" y="0"/>
                  </a:moveTo>
                  <a:lnTo>
                    <a:pt x="5205213" y="0"/>
                  </a:lnTo>
                  <a:lnTo>
                    <a:pt x="5205213" y="241592"/>
                  </a:lnTo>
                  <a:lnTo>
                    <a:pt x="0" y="241592"/>
                  </a:lnTo>
                  <a:close/>
                </a:path>
              </a:pathLst>
            </a:custGeom>
            <a:solidFill>
              <a:srgbClr val="3C2B7C"/>
            </a:solid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sp>
          <p:nvSpPr>
            <p:cNvPr id="15" name="TextBox 15"/>
            <p:cNvSpPr txBox="1"/>
            <p:nvPr/>
          </p:nvSpPr>
          <p:spPr>
            <a:xfrm>
              <a:off x="0" y="28575"/>
              <a:ext cx="5205213" cy="213017"/>
            </a:xfrm>
            <a:prstGeom prst="rect">
              <a:avLst/>
            </a:prstGeom>
          </p:spPr>
          <p:txBody>
            <a:bodyPr lIns="25400" tIns="25400" rIns="25400" bIns="25400" rtlCol="0" anchor="ct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rtl="0">
                <a:lnSpc>
                  <a:spcPts val="1100"/>
                </a:lnSpc>
              </a:pPr>
              <a:endParaRPr sz="450"/>
            </a:p>
          </p:txBody>
        </p:sp>
      </p:grpSp>
      <p:sp>
        <p:nvSpPr>
          <p:cNvPr id="16" name="Freeform 16"/>
          <p:cNvSpPr/>
          <p:nvPr/>
        </p:nvSpPr>
        <p:spPr>
          <a:xfrm>
            <a:off x="7940853" y="4700255"/>
            <a:ext cx="916972" cy="274596"/>
          </a:xfrm>
          <a:custGeom>
            <a:avLst/>
            <a:gdLst/>
            <a:ahLst/>
            <a:cxnLst/>
            <a:rect l="l" t="t" r="r" b="b"/>
            <a:pathLst>
              <a:path w="1833944" h="549192">
                <a:moveTo>
                  <a:pt x="0" y="0"/>
                </a:moveTo>
                <a:lnTo>
                  <a:pt x="1833945" y="0"/>
                </a:lnTo>
                <a:lnTo>
                  <a:pt x="1833945" y="549192"/>
                </a:lnTo>
                <a:lnTo>
                  <a:pt x="0" y="549192"/>
                </a:lnTo>
                <a:lnTo>
                  <a:pt x="0" y="0"/>
                </a:lnTo>
                <a:close/>
              </a:path>
            </a:pathLst>
          </a:custGeom>
          <a:blipFill>
            <a:blip r:embed="rId3"/>
            <a:stretch>
              <a:fillRect/>
            </a:stretch>
          </a:blip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sp>
        <p:nvSpPr>
          <p:cNvPr id="17" name="Freeform 17"/>
          <p:cNvSpPr/>
          <p:nvPr/>
        </p:nvSpPr>
        <p:spPr>
          <a:xfrm>
            <a:off x="2314375" y="3710144"/>
            <a:ext cx="410433" cy="308338"/>
          </a:xfrm>
          <a:custGeom>
            <a:avLst/>
            <a:gdLst/>
            <a:ahLst/>
            <a:cxnLst/>
            <a:rect l="l" t="t" r="r" b="b"/>
            <a:pathLst>
              <a:path w="820865" h="616675">
                <a:moveTo>
                  <a:pt x="0" y="0"/>
                </a:moveTo>
                <a:lnTo>
                  <a:pt x="820864" y="0"/>
                </a:lnTo>
                <a:lnTo>
                  <a:pt x="820864" y="616675"/>
                </a:lnTo>
                <a:lnTo>
                  <a:pt x="0" y="616675"/>
                </a:lnTo>
                <a:lnTo>
                  <a:pt x="0" y="0"/>
                </a:lnTo>
                <a:close/>
              </a:path>
            </a:pathLst>
          </a:custGeom>
          <a:blipFill>
            <a:blip r:embed="rId4"/>
            <a:stretch>
              <a:fillRect/>
            </a:stretch>
          </a:blip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sp>
        <p:nvSpPr>
          <p:cNvPr id="18" name="Freeform 18"/>
          <p:cNvSpPr/>
          <p:nvPr/>
        </p:nvSpPr>
        <p:spPr>
          <a:xfrm>
            <a:off x="3206886" y="3542128"/>
            <a:ext cx="384106" cy="316407"/>
          </a:xfrm>
          <a:custGeom>
            <a:avLst/>
            <a:gdLst/>
            <a:ahLst/>
            <a:cxnLst/>
            <a:rect l="l" t="t" r="r" b="b"/>
            <a:pathLst>
              <a:path w="768211" h="632814">
                <a:moveTo>
                  <a:pt x="0" y="0"/>
                </a:moveTo>
                <a:lnTo>
                  <a:pt x="768211" y="0"/>
                </a:lnTo>
                <a:lnTo>
                  <a:pt x="768211" y="632814"/>
                </a:lnTo>
                <a:lnTo>
                  <a:pt x="0" y="63281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sp>
        <p:nvSpPr>
          <p:cNvPr id="19" name="Freeform 19"/>
          <p:cNvSpPr/>
          <p:nvPr/>
        </p:nvSpPr>
        <p:spPr>
          <a:xfrm>
            <a:off x="3533802" y="1873038"/>
            <a:ext cx="373850" cy="370085"/>
          </a:xfrm>
          <a:custGeom>
            <a:avLst/>
            <a:gdLst/>
            <a:ahLst/>
            <a:cxnLst/>
            <a:rect l="l" t="t" r="r" b="b"/>
            <a:pathLst>
              <a:path w="747700" h="740170">
                <a:moveTo>
                  <a:pt x="0" y="0"/>
                </a:moveTo>
                <a:lnTo>
                  <a:pt x="747701" y="0"/>
                </a:lnTo>
                <a:lnTo>
                  <a:pt x="747701" y="740170"/>
                </a:lnTo>
                <a:lnTo>
                  <a:pt x="0" y="740170"/>
                </a:lnTo>
                <a:lnTo>
                  <a:pt x="0" y="0"/>
                </a:lnTo>
                <a:close/>
              </a:path>
            </a:pathLst>
          </a:custGeom>
          <a:blipFill>
            <a:blip r:embed="rId7">
              <a:extLst>
                <a:ext uri="{96DAC541-7B7A-43D3-8B79-37D633B846F1}">
                  <asvg:svgBlip xmlns:asvg="http://schemas.microsoft.com/office/drawing/2016/SVG/main" r:embed="rId8"/>
                </a:ext>
              </a:extLst>
            </a:blip>
            <a:stretch>
              <a:fillRect b="-13184"/>
            </a:stretch>
          </a:blip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sp>
        <p:nvSpPr>
          <p:cNvPr id="20" name="Freeform 20"/>
          <p:cNvSpPr/>
          <p:nvPr/>
        </p:nvSpPr>
        <p:spPr>
          <a:xfrm>
            <a:off x="3690230" y="2701659"/>
            <a:ext cx="289283" cy="277350"/>
          </a:xfrm>
          <a:custGeom>
            <a:avLst/>
            <a:gdLst/>
            <a:ahLst/>
            <a:cxnLst/>
            <a:rect l="l" t="t" r="r" b="b"/>
            <a:pathLst>
              <a:path w="578565" h="554700">
                <a:moveTo>
                  <a:pt x="0" y="0"/>
                </a:moveTo>
                <a:lnTo>
                  <a:pt x="578565" y="0"/>
                </a:lnTo>
                <a:lnTo>
                  <a:pt x="578565" y="554699"/>
                </a:lnTo>
                <a:lnTo>
                  <a:pt x="0" y="554699"/>
                </a:lnTo>
                <a:lnTo>
                  <a:pt x="0" y="0"/>
                </a:lnTo>
                <a:close/>
              </a:path>
            </a:pathLst>
          </a:custGeom>
          <a:blipFill>
            <a:blip r:embed="rId9"/>
            <a:stretch>
              <a:fillRect/>
            </a:stretch>
          </a:blip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sp>
        <p:nvSpPr>
          <p:cNvPr id="22" name="Freeform 22"/>
          <p:cNvSpPr/>
          <p:nvPr/>
        </p:nvSpPr>
        <p:spPr>
          <a:xfrm>
            <a:off x="1001011" y="2290711"/>
            <a:ext cx="576924" cy="432693"/>
          </a:xfrm>
          <a:custGeom>
            <a:avLst/>
            <a:gdLst/>
            <a:ahLst/>
            <a:cxnLst/>
            <a:rect l="l" t="t" r="r" b="b"/>
            <a:pathLst>
              <a:path w="1153847" h="865386">
                <a:moveTo>
                  <a:pt x="0" y="0"/>
                </a:moveTo>
                <a:lnTo>
                  <a:pt x="1153847" y="0"/>
                </a:lnTo>
                <a:lnTo>
                  <a:pt x="1153847" y="865386"/>
                </a:lnTo>
                <a:lnTo>
                  <a:pt x="0" y="865386"/>
                </a:lnTo>
                <a:lnTo>
                  <a:pt x="0" y="0"/>
                </a:lnTo>
                <a:close/>
              </a:path>
            </a:pathLst>
          </a:custGeom>
          <a:blipFill>
            <a:blip r:embed="rId10"/>
            <a:stretch>
              <a:fillRect/>
            </a:stretch>
          </a:blip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grpSp>
        <p:nvGrpSpPr>
          <p:cNvPr id="26" name="Group 26"/>
          <p:cNvGrpSpPr/>
          <p:nvPr/>
        </p:nvGrpSpPr>
        <p:grpSpPr>
          <a:xfrm>
            <a:off x="1731208" y="2856922"/>
            <a:ext cx="1543050" cy="372278"/>
            <a:chOff x="0" y="0"/>
            <a:chExt cx="812800" cy="196097"/>
          </a:xfrm>
        </p:grpSpPr>
        <p:sp>
          <p:nvSpPr>
            <p:cNvPr id="27" name="Freeform 27"/>
            <p:cNvSpPr/>
            <p:nvPr/>
          </p:nvSpPr>
          <p:spPr>
            <a:xfrm>
              <a:off x="0" y="0"/>
              <a:ext cx="812800" cy="196097"/>
            </a:xfrm>
            <a:custGeom>
              <a:avLst/>
              <a:gdLst/>
              <a:ahLst/>
              <a:cxnLst/>
              <a:rect l="l" t="t" r="r" b="b"/>
              <a:pathLst>
                <a:path w="812800" h="196097">
                  <a:moveTo>
                    <a:pt x="0" y="0"/>
                  </a:moveTo>
                  <a:lnTo>
                    <a:pt x="812800" y="0"/>
                  </a:lnTo>
                  <a:lnTo>
                    <a:pt x="812800" y="196097"/>
                  </a:lnTo>
                  <a:lnTo>
                    <a:pt x="0" y="196097"/>
                  </a:lnTo>
                  <a:close/>
                </a:path>
              </a:pathLst>
            </a:custGeom>
            <a:solidFill>
              <a:srgbClr val="FFFFFF">
                <a:alpha val="43922"/>
              </a:srgbClr>
            </a:solid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sp>
          <p:nvSpPr>
            <p:cNvPr id="28" name="TextBox 28"/>
            <p:cNvSpPr txBox="1"/>
            <p:nvPr/>
          </p:nvSpPr>
          <p:spPr>
            <a:xfrm>
              <a:off x="0" y="0"/>
              <a:ext cx="812800" cy="196097"/>
            </a:xfrm>
            <a:prstGeom prst="rect">
              <a:avLst/>
            </a:prstGeom>
          </p:spPr>
          <p:txBody>
            <a:bodyPr lIns="25400" tIns="25400" rIns="25400" bIns="25400" rtlCol="0" anchor="ct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rtl="0">
                <a:lnSpc>
                  <a:spcPts val="949"/>
                </a:lnSpc>
              </a:pPr>
              <a:endParaRPr sz="450"/>
            </a:p>
          </p:txBody>
        </p:sp>
      </p:grpSp>
      <p:grpSp>
        <p:nvGrpSpPr>
          <p:cNvPr id="29" name="Group 29"/>
          <p:cNvGrpSpPr/>
          <p:nvPr/>
        </p:nvGrpSpPr>
        <p:grpSpPr>
          <a:xfrm>
            <a:off x="1870044" y="4593870"/>
            <a:ext cx="1665580" cy="380524"/>
            <a:chOff x="-48553" y="-18714"/>
            <a:chExt cx="1085932" cy="323405"/>
          </a:xfrm>
        </p:grpSpPr>
        <p:sp>
          <p:nvSpPr>
            <p:cNvPr id="30" name="Freeform 30"/>
            <p:cNvSpPr/>
            <p:nvPr/>
          </p:nvSpPr>
          <p:spPr>
            <a:xfrm>
              <a:off x="0" y="0"/>
              <a:ext cx="1037379" cy="304691"/>
            </a:xfrm>
            <a:custGeom>
              <a:avLst/>
              <a:gdLst/>
              <a:ahLst/>
              <a:cxnLst/>
              <a:rect l="l" t="t" r="r" b="b"/>
              <a:pathLst>
                <a:path w="1037379" h="304691">
                  <a:moveTo>
                    <a:pt x="152345" y="0"/>
                  </a:moveTo>
                  <a:lnTo>
                    <a:pt x="885033" y="0"/>
                  </a:lnTo>
                  <a:cubicBezTo>
                    <a:pt x="925438" y="0"/>
                    <a:pt x="964188" y="16051"/>
                    <a:pt x="992758" y="44621"/>
                  </a:cubicBezTo>
                  <a:cubicBezTo>
                    <a:pt x="1021328" y="73191"/>
                    <a:pt x="1037379" y="111941"/>
                    <a:pt x="1037379" y="152345"/>
                  </a:cubicBezTo>
                  <a:lnTo>
                    <a:pt x="1037379" y="152345"/>
                  </a:lnTo>
                  <a:cubicBezTo>
                    <a:pt x="1037379" y="236483"/>
                    <a:pt x="969171" y="304691"/>
                    <a:pt x="885033" y="304691"/>
                  </a:cubicBezTo>
                  <a:lnTo>
                    <a:pt x="152345" y="304691"/>
                  </a:lnTo>
                  <a:cubicBezTo>
                    <a:pt x="111941" y="304691"/>
                    <a:pt x="73191" y="288640"/>
                    <a:pt x="44621" y="260070"/>
                  </a:cubicBezTo>
                  <a:cubicBezTo>
                    <a:pt x="16051" y="231499"/>
                    <a:pt x="0" y="192750"/>
                    <a:pt x="0" y="152345"/>
                  </a:cubicBezTo>
                  <a:lnTo>
                    <a:pt x="0" y="152345"/>
                  </a:lnTo>
                  <a:cubicBezTo>
                    <a:pt x="0" y="111941"/>
                    <a:pt x="16051" y="73191"/>
                    <a:pt x="44621" y="44621"/>
                  </a:cubicBezTo>
                  <a:cubicBezTo>
                    <a:pt x="73191" y="16051"/>
                    <a:pt x="111941" y="0"/>
                    <a:pt x="152345" y="0"/>
                  </a:cubicBezTo>
                  <a:close/>
                </a:path>
              </a:pathLst>
            </a:custGeom>
            <a:solidFill>
              <a:srgbClr val="CFBFE8"/>
            </a:solid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sp>
          <p:nvSpPr>
            <p:cNvPr id="31" name="TextBox 31"/>
            <p:cNvSpPr txBox="1"/>
            <p:nvPr/>
          </p:nvSpPr>
          <p:spPr>
            <a:xfrm>
              <a:off x="-48553" y="-18714"/>
              <a:ext cx="1075432" cy="211725"/>
            </a:xfrm>
            <a:prstGeom prst="rect">
              <a:avLst/>
            </a:prstGeom>
          </p:spPr>
          <p:txBody>
            <a:bodyPr lIns="25400" tIns="25400" rIns="25400" bIns="25400" rtlCol="0" anchor="ct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rtl="0">
                <a:lnSpc>
                  <a:spcPts val="952"/>
                </a:lnSpc>
              </a:pPr>
              <a:endParaRPr lang="en-US" sz="800" spc="-5">
                <a:solidFill>
                  <a:srgbClr val="3C2B7C"/>
                </a:solidFill>
                <a:latin typeface="Arial"/>
              </a:endParaRPr>
            </a:p>
            <a:p>
              <a:pPr algn="ctr" rtl="0">
                <a:lnSpc>
                  <a:spcPts val="952"/>
                </a:lnSpc>
              </a:pPr>
              <a:r>
                <a:rPr lang="sv" sz="800" spc="-5">
                  <a:latin typeface="Arial"/>
                </a:rPr>
                <a:t> Barns medicinska vård, egenteam vid hälsostationer och akutmottagningar</a:t>
              </a:r>
              <a:endParaRPr lang="en-US" sz="800" spc="-5">
                <a:latin typeface="Arial"/>
                <a:cs typeface="Arial"/>
              </a:endParaRPr>
            </a:p>
          </p:txBody>
        </p:sp>
      </p:grpSp>
      <p:sp>
        <p:nvSpPr>
          <p:cNvPr id="32" name="Freeform 32"/>
          <p:cNvSpPr/>
          <p:nvPr/>
        </p:nvSpPr>
        <p:spPr>
          <a:xfrm>
            <a:off x="5646172" y="1862391"/>
            <a:ext cx="2753168" cy="1837740"/>
          </a:xfrm>
          <a:custGeom>
            <a:avLst/>
            <a:gdLst/>
            <a:ahLst/>
            <a:cxnLst/>
            <a:rect l="l" t="t" r="r" b="b"/>
            <a:pathLst>
              <a:path w="5506336" h="3675479">
                <a:moveTo>
                  <a:pt x="0" y="0"/>
                </a:moveTo>
                <a:lnTo>
                  <a:pt x="5506336" y="0"/>
                </a:lnTo>
                <a:lnTo>
                  <a:pt x="5506336" y="3675479"/>
                </a:lnTo>
                <a:lnTo>
                  <a:pt x="0" y="3675479"/>
                </a:lnTo>
                <a:lnTo>
                  <a:pt x="0" y="0"/>
                </a:lnTo>
                <a:close/>
              </a:path>
            </a:pathLst>
          </a:custGeom>
          <a:blipFill>
            <a:blip r:embed="rId11">
              <a:alphaModFix amt="72000"/>
            </a:blip>
            <a:stretch>
              <a:fillRect/>
            </a:stretch>
          </a:blip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grpSp>
        <p:nvGrpSpPr>
          <p:cNvPr id="33" name="Group 33"/>
          <p:cNvGrpSpPr/>
          <p:nvPr/>
        </p:nvGrpSpPr>
        <p:grpSpPr>
          <a:xfrm rot="10053496">
            <a:off x="5208015" y="1039004"/>
            <a:ext cx="3507460" cy="3507460"/>
            <a:chOff x="0" y="0"/>
            <a:chExt cx="9353227" cy="9353227"/>
          </a:xfrm>
        </p:grpSpPr>
        <p:grpSp>
          <p:nvGrpSpPr>
            <p:cNvPr id="34" name="Group 34"/>
            <p:cNvGrpSpPr>
              <a:grpSpLocks noChangeAspect="1"/>
            </p:cNvGrpSpPr>
            <p:nvPr/>
          </p:nvGrpSpPr>
          <p:grpSpPr>
            <a:xfrm>
              <a:off x="0" y="0"/>
              <a:ext cx="9353227" cy="9353227"/>
              <a:chOff x="0" y="0"/>
              <a:chExt cx="2540000" cy="2540000"/>
            </a:xfrm>
          </p:grpSpPr>
          <p:sp>
            <p:nvSpPr>
              <p:cNvPr id="35" name="Freeform 35"/>
              <p:cNvSpPr/>
              <p:nvPr/>
            </p:nvSpPr>
            <p:spPr>
              <a:xfrm>
                <a:off x="1270000" y="0"/>
                <a:ext cx="544043" cy="696215"/>
              </a:xfrm>
              <a:custGeom>
                <a:avLst/>
                <a:gdLst/>
                <a:ahLst/>
                <a:cxnLst/>
                <a:rect l="l" t="t" r="r" b="b"/>
                <a:pathLst>
                  <a:path w="544043" h="696215">
                    <a:moveTo>
                      <a:pt x="0" y="0"/>
                    </a:moveTo>
                    <a:cubicBezTo>
                      <a:pt x="188178" y="0"/>
                      <a:pt x="374005" y="41818"/>
                      <a:pt x="544043" y="122430"/>
                    </a:cubicBezTo>
                    <a:lnTo>
                      <a:pt x="272021" y="696215"/>
                    </a:lnTo>
                    <a:cubicBezTo>
                      <a:pt x="187002" y="655909"/>
                      <a:pt x="94089" y="635000"/>
                      <a:pt x="0" y="635000"/>
                    </a:cubicBezTo>
                    <a:close/>
                  </a:path>
                </a:pathLst>
              </a:custGeom>
              <a:solidFill>
                <a:srgbClr val="6BB2AA"/>
              </a:solid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sp>
            <p:nvSpPr>
              <p:cNvPr id="36" name="Freeform 36"/>
              <p:cNvSpPr/>
              <p:nvPr/>
            </p:nvSpPr>
            <p:spPr>
              <a:xfrm>
                <a:off x="960291" y="96673"/>
                <a:ext cx="1724433" cy="2567247"/>
              </a:xfrm>
              <a:custGeom>
                <a:avLst/>
                <a:gdLst/>
                <a:ahLst/>
                <a:cxnLst/>
                <a:rect l="l" t="t" r="r" b="b"/>
                <a:pathLst>
                  <a:path w="1724433" h="2567247">
                    <a:moveTo>
                      <a:pt x="795717" y="0"/>
                    </a:moveTo>
                    <a:cubicBezTo>
                      <a:pt x="1410446" y="254629"/>
                      <a:pt x="1724433" y="940553"/>
                      <a:pt x="1515428" y="1572253"/>
                    </a:cubicBezTo>
                    <a:cubicBezTo>
                      <a:pt x="1306423" y="2203953"/>
                      <a:pt x="645290" y="2567247"/>
                      <a:pt x="0" y="2404985"/>
                    </a:cubicBezTo>
                    <a:lnTo>
                      <a:pt x="154854" y="1789156"/>
                    </a:lnTo>
                    <a:cubicBezTo>
                      <a:pt x="477500" y="1870288"/>
                      <a:pt x="808066" y="1688641"/>
                      <a:pt x="912569" y="1372790"/>
                    </a:cubicBezTo>
                    <a:cubicBezTo>
                      <a:pt x="1017072" y="1056940"/>
                      <a:pt x="860078" y="713978"/>
                      <a:pt x="552713" y="586663"/>
                    </a:cubicBezTo>
                    <a:close/>
                  </a:path>
                </a:pathLst>
              </a:custGeom>
              <a:solidFill>
                <a:srgbClr val="A9D8D3"/>
              </a:solid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sp>
            <p:nvSpPr>
              <p:cNvPr id="37" name="Freeform 37"/>
              <p:cNvSpPr/>
              <p:nvPr/>
            </p:nvSpPr>
            <p:spPr>
              <a:xfrm>
                <a:off x="-57879" y="0"/>
                <a:ext cx="1327816" cy="2515597"/>
              </a:xfrm>
              <a:custGeom>
                <a:avLst/>
                <a:gdLst/>
                <a:ahLst/>
                <a:cxnLst/>
                <a:rect l="l" t="t" r="r" b="b"/>
                <a:pathLst>
                  <a:path w="1327816" h="2515597">
                    <a:moveTo>
                      <a:pt x="1080114" y="2515597"/>
                    </a:moveTo>
                    <a:cubicBezTo>
                      <a:pt x="439498" y="2388171"/>
                      <a:pt x="0" y="1795606"/>
                      <a:pt x="63989" y="1145581"/>
                    </a:cubicBezTo>
                    <a:cubicBezTo>
                      <a:pt x="127978" y="495557"/>
                      <a:pt x="674586" y="66"/>
                      <a:pt x="1327752" y="0"/>
                    </a:cubicBezTo>
                    <a:lnTo>
                      <a:pt x="1327816" y="635000"/>
                    </a:lnTo>
                    <a:cubicBezTo>
                      <a:pt x="1001232" y="635033"/>
                      <a:pt x="727928" y="882778"/>
                      <a:pt x="695934" y="1207791"/>
                    </a:cubicBezTo>
                    <a:cubicBezTo>
                      <a:pt x="663939" y="1532803"/>
                      <a:pt x="883689" y="1829085"/>
                      <a:pt x="1203997" y="1892799"/>
                    </a:cubicBezTo>
                    <a:close/>
                  </a:path>
                </a:pathLst>
              </a:custGeom>
              <a:solidFill>
                <a:srgbClr val="009F8D"/>
              </a:solid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grpSp>
      </p:grpSp>
      <p:sp>
        <p:nvSpPr>
          <p:cNvPr id="38" name="TextBox 38"/>
          <p:cNvSpPr txBox="1"/>
          <p:nvPr/>
        </p:nvSpPr>
        <p:spPr>
          <a:xfrm>
            <a:off x="5387964" y="2917657"/>
            <a:ext cx="985918" cy="230832"/>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lvl="1" indent="0" rtl="0">
              <a:lnSpc>
                <a:spcPts val="874"/>
              </a:lnSpc>
            </a:pPr>
            <a:r>
              <a:rPr lang="sv" sz="874" spc="28" dirty="0">
                <a:solidFill>
                  <a:srgbClr val="3C2B7C"/>
                </a:solidFill>
                <a:latin typeface="Arial"/>
              </a:rPr>
              <a:t>Stödpersons-tjänster</a:t>
            </a:r>
          </a:p>
        </p:txBody>
      </p:sp>
      <p:grpSp>
        <p:nvGrpSpPr>
          <p:cNvPr id="39" name="Group 39"/>
          <p:cNvGrpSpPr/>
          <p:nvPr/>
        </p:nvGrpSpPr>
        <p:grpSpPr>
          <a:xfrm>
            <a:off x="6355985" y="2856923"/>
            <a:ext cx="1295951" cy="450909"/>
            <a:chOff x="0" y="0"/>
            <a:chExt cx="682641" cy="237516"/>
          </a:xfrm>
        </p:grpSpPr>
        <p:sp>
          <p:nvSpPr>
            <p:cNvPr id="40" name="Freeform 40"/>
            <p:cNvSpPr/>
            <p:nvPr/>
          </p:nvSpPr>
          <p:spPr>
            <a:xfrm>
              <a:off x="0" y="0"/>
              <a:ext cx="682641" cy="237516"/>
            </a:xfrm>
            <a:custGeom>
              <a:avLst/>
              <a:gdLst/>
              <a:ahLst/>
              <a:cxnLst/>
              <a:rect l="l" t="t" r="r" b="b"/>
              <a:pathLst>
                <a:path w="682641" h="237516">
                  <a:moveTo>
                    <a:pt x="0" y="0"/>
                  </a:moveTo>
                  <a:lnTo>
                    <a:pt x="682641" y="0"/>
                  </a:lnTo>
                  <a:lnTo>
                    <a:pt x="682641" y="237516"/>
                  </a:lnTo>
                  <a:lnTo>
                    <a:pt x="0" y="237516"/>
                  </a:lnTo>
                  <a:close/>
                </a:path>
              </a:pathLst>
            </a:custGeom>
            <a:solidFill>
              <a:srgbClr val="FFFFFF">
                <a:alpha val="43922"/>
              </a:srgbClr>
            </a:solid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sp>
          <p:nvSpPr>
            <p:cNvPr id="41" name="TextBox 41"/>
            <p:cNvSpPr txBox="1"/>
            <p:nvPr/>
          </p:nvSpPr>
          <p:spPr>
            <a:xfrm>
              <a:off x="0" y="0"/>
              <a:ext cx="682641" cy="237516"/>
            </a:xfrm>
            <a:prstGeom prst="rect">
              <a:avLst/>
            </a:prstGeom>
          </p:spPr>
          <p:txBody>
            <a:bodyPr lIns="25400" tIns="25400" rIns="25400" bIns="25400" rtlCol="0" anchor="ct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rtl="0">
                <a:lnSpc>
                  <a:spcPts val="949"/>
                </a:lnSpc>
              </a:pPr>
              <a:endParaRPr sz="450"/>
            </a:p>
          </p:txBody>
        </p:sp>
      </p:grpSp>
      <p:sp>
        <p:nvSpPr>
          <p:cNvPr id="43" name="Freeform 43"/>
          <p:cNvSpPr/>
          <p:nvPr/>
        </p:nvSpPr>
        <p:spPr>
          <a:xfrm>
            <a:off x="7968148" y="3261793"/>
            <a:ext cx="365119" cy="366954"/>
          </a:xfrm>
          <a:custGeom>
            <a:avLst/>
            <a:gdLst/>
            <a:ahLst/>
            <a:cxnLst/>
            <a:rect l="l" t="t" r="r" b="b"/>
            <a:pathLst>
              <a:path w="730238" h="733908">
                <a:moveTo>
                  <a:pt x="0" y="0"/>
                </a:moveTo>
                <a:lnTo>
                  <a:pt x="730239" y="0"/>
                </a:lnTo>
                <a:lnTo>
                  <a:pt x="730239" y="733908"/>
                </a:lnTo>
                <a:lnTo>
                  <a:pt x="0" y="733908"/>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sp>
        <p:nvSpPr>
          <p:cNvPr id="44" name="Freeform 44"/>
          <p:cNvSpPr/>
          <p:nvPr/>
        </p:nvSpPr>
        <p:spPr>
          <a:xfrm>
            <a:off x="6006040" y="3678418"/>
            <a:ext cx="349945" cy="436749"/>
          </a:xfrm>
          <a:custGeom>
            <a:avLst/>
            <a:gdLst/>
            <a:ahLst/>
            <a:cxnLst/>
            <a:rect l="l" t="t" r="r" b="b"/>
            <a:pathLst>
              <a:path w="699890" h="873498">
                <a:moveTo>
                  <a:pt x="0" y="0"/>
                </a:moveTo>
                <a:lnTo>
                  <a:pt x="699890" y="0"/>
                </a:lnTo>
                <a:lnTo>
                  <a:pt x="699890" y="873498"/>
                </a:lnTo>
                <a:lnTo>
                  <a:pt x="0" y="873498"/>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sp>
        <p:nvSpPr>
          <p:cNvPr id="45" name="TextBox 45"/>
          <p:cNvSpPr txBox="1"/>
          <p:nvPr/>
        </p:nvSpPr>
        <p:spPr>
          <a:xfrm>
            <a:off x="5478201" y="2318253"/>
            <a:ext cx="985918" cy="115416"/>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lvl="1" indent="0" rtl="0">
              <a:lnSpc>
                <a:spcPts val="874"/>
              </a:lnSpc>
            </a:pPr>
            <a:r>
              <a:rPr lang="sv" sz="874" spc="28">
                <a:solidFill>
                  <a:srgbClr val="3C2B7C"/>
                </a:solidFill>
                <a:latin typeface="Arial"/>
              </a:rPr>
              <a:t>Familjearbete</a:t>
            </a:r>
          </a:p>
        </p:txBody>
      </p:sp>
      <p:sp>
        <p:nvSpPr>
          <p:cNvPr id="46" name="Freeform 46"/>
          <p:cNvSpPr/>
          <p:nvPr/>
        </p:nvSpPr>
        <p:spPr>
          <a:xfrm>
            <a:off x="5335484" y="2449683"/>
            <a:ext cx="651339" cy="343582"/>
          </a:xfrm>
          <a:custGeom>
            <a:avLst/>
            <a:gdLst/>
            <a:ahLst/>
            <a:cxnLst/>
            <a:rect l="l" t="t" r="r" b="b"/>
            <a:pathLst>
              <a:path w="1302678" h="687163">
                <a:moveTo>
                  <a:pt x="0" y="0"/>
                </a:moveTo>
                <a:lnTo>
                  <a:pt x="1302678" y="0"/>
                </a:lnTo>
                <a:lnTo>
                  <a:pt x="1302678" y="687163"/>
                </a:lnTo>
                <a:lnTo>
                  <a:pt x="0" y="687163"/>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sp>
        <p:nvSpPr>
          <p:cNvPr id="47" name="TextBox 47" descr="Lasten, nuorten ja perheiden palvelujen tulosryhmä kuvana, jossa tulosryhmän palvelut ja muut Varhan lasten ja nuorten palvelut."/>
          <p:cNvSpPr txBox="1"/>
          <p:nvPr/>
        </p:nvSpPr>
        <p:spPr>
          <a:xfrm>
            <a:off x="60694" y="34285"/>
            <a:ext cx="9022615" cy="315151"/>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rtl="0">
              <a:lnSpc>
                <a:spcPts val="2400"/>
              </a:lnSpc>
            </a:pPr>
            <a:r>
              <a:rPr lang="sv" sz="2400">
                <a:solidFill>
                  <a:srgbClr val="FFFFFF"/>
                </a:solidFill>
                <a:latin typeface="Arial Bold"/>
              </a:rPr>
              <a:t>Tjänster för barn, unga och familjer</a:t>
            </a:r>
            <a:endParaRPr lang="en-US" sz="2400">
              <a:solidFill>
                <a:srgbClr val="FFFFFF"/>
              </a:solidFill>
              <a:latin typeface="Arial Bold"/>
            </a:endParaRPr>
          </a:p>
        </p:txBody>
      </p:sp>
      <p:sp>
        <p:nvSpPr>
          <p:cNvPr id="48" name="TextBox 48"/>
          <p:cNvSpPr txBox="1"/>
          <p:nvPr/>
        </p:nvSpPr>
        <p:spPr>
          <a:xfrm>
            <a:off x="847664" y="3013976"/>
            <a:ext cx="1040466" cy="179536"/>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lvl="1" indent="0" rtl="0">
              <a:lnSpc>
                <a:spcPts val="724"/>
              </a:lnSpc>
            </a:pPr>
            <a:r>
              <a:rPr lang="sv" sz="724" spc="23" dirty="0">
                <a:solidFill>
                  <a:schemeClr val="bg1"/>
                </a:solidFill>
                <a:latin typeface="Arial"/>
              </a:rPr>
              <a:t>Mentalvårds- och missbrukartjänster</a:t>
            </a:r>
            <a:endParaRPr lang="en-US" sz="724" spc="23" dirty="0">
              <a:solidFill>
                <a:schemeClr val="bg1"/>
              </a:solidFill>
              <a:latin typeface="Arial"/>
            </a:endParaRPr>
          </a:p>
        </p:txBody>
      </p:sp>
      <p:sp>
        <p:nvSpPr>
          <p:cNvPr id="49" name="TextBox 49"/>
          <p:cNvSpPr txBox="1"/>
          <p:nvPr/>
        </p:nvSpPr>
        <p:spPr>
          <a:xfrm>
            <a:off x="1135859" y="1749098"/>
            <a:ext cx="860371" cy="179536"/>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lvl="1" indent="0" rtl="0">
              <a:lnSpc>
                <a:spcPts val="724"/>
              </a:lnSpc>
            </a:pPr>
            <a:r>
              <a:rPr lang="sv" sz="724" spc="23">
                <a:solidFill>
                  <a:srgbClr val="FFFFFF"/>
                </a:solidFill>
                <a:latin typeface="Arial"/>
              </a:rPr>
              <a:t>Förebyggande familjearbete</a:t>
            </a:r>
            <a:endParaRPr lang="en-US" sz="724" spc="23">
              <a:solidFill>
                <a:srgbClr val="FFFFFF"/>
              </a:solidFill>
              <a:latin typeface="Arial"/>
            </a:endParaRPr>
          </a:p>
        </p:txBody>
      </p:sp>
      <p:sp>
        <p:nvSpPr>
          <p:cNvPr id="50" name="TextBox 50"/>
          <p:cNvSpPr txBox="1"/>
          <p:nvPr/>
        </p:nvSpPr>
        <p:spPr>
          <a:xfrm>
            <a:off x="970944" y="1972142"/>
            <a:ext cx="1137850" cy="179536"/>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lvl="1" indent="0" rtl="0">
              <a:lnSpc>
                <a:spcPts val="724"/>
              </a:lnSpc>
            </a:pPr>
            <a:r>
              <a:rPr lang="sv" sz="724" spc="23">
                <a:solidFill>
                  <a:srgbClr val="FFFFFF"/>
                </a:solidFill>
                <a:latin typeface="Arial"/>
              </a:rPr>
              <a:t>Hemservice för barnfamiljer</a:t>
            </a:r>
          </a:p>
        </p:txBody>
      </p:sp>
      <p:sp>
        <p:nvSpPr>
          <p:cNvPr id="51" name="TextBox 51"/>
          <p:cNvSpPr txBox="1"/>
          <p:nvPr/>
        </p:nvSpPr>
        <p:spPr>
          <a:xfrm>
            <a:off x="798972" y="2725329"/>
            <a:ext cx="1137850" cy="269304"/>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lvl="1" indent="0" rtl="0">
              <a:lnSpc>
                <a:spcPts val="724"/>
              </a:lnSpc>
            </a:pPr>
            <a:r>
              <a:rPr lang="sv" sz="724" spc="23">
                <a:solidFill>
                  <a:srgbClr val="FFFFFF"/>
                </a:solidFill>
                <a:latin typeface="Arial"/>
              </a:rPr>
              <a:t>Tjänster inom uppfostrings- och familjefrågor</a:t>
            </a:r>
          </a:p>
          <a:p>
            <a:pPr marL="0" lvl="1" indent="0" rtl="0">
              <a:lnSpc>
                <a:spcPts val="724"/>
              </a:lnSpc>
            </a:pPr>
            <a:endParaRPr lang="en-US" sz="724" spc="23">
              <a:solidFill>
                <a:srgbClr val="FFFFFF"/>
              </a:solidFill>
              <a:latin typeface="Arial"/>
            </a:endParaRPr>
          </a:p>
        </p:txBody>
      </p:sp>
      <p:sp>
        <p:nvSpPr>
          <p:cNvPr id="52" name="TextBox 52"/>
          <p:cNvSpPr txBox="1"/>
          <p:nvPr/>
        </p:nvSpPr>
        <p:spPr>
          <a:xfrm>
            <a:off x="2711398" y="1577111"/>
            <a:ext cx="985918" cy="269304"/>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lvl="1" indent="0" rtl="0">
              <a:lnSpc>
                <a:spcPts val="724"/>
              </a:lnSpc>
            </a:pPr>
            <a:r>
              <a:rPr lang="sv" sz="724" spc="23" dirty="0">
                <a:solidFill>
                  <a:srgbClr val="FFFFFF"/>
                </a:solidFill>
                <a:latin typeface="Arial"/>
              </a:rPr>
              <a:t>Preventivmedels- och familjeplanerings-rådgivning</a:t>
            </a:r>
            <a:endParaRPr lang="en-US" sz="724" spc="23" dirty="0">
              <a:solidFill>
                <a:srgbClr val="FFFFFF"/>
              </a:solidFill>
              <a:latin typeface="Arial"/>
            </a:endParaRPr>
          </a:p>
        </p:txBody>
      </p:sp>
      <p:sp>
        <p:nvSpPr>
          <p:cNvPr id="54" name="TextBox 54"/>
          <p:cNvSpPr txBox="1"/>
          <p:nvPr/>
        </p:nvSpPr>
        <p:spPr>
          <a:xfrm>
            <a:off x="3467967" y="2363539"/>
            <a:ext cx="776322" cy="502061"/>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lvl="1" indent="0" rtl="0">
              <a:lnSpc>
                <a:spcPts val="1014"/>
              </a:lnSpc>
              <a:spcBef>
                <a:spcPct val="0"/>
              </a:spcBef>
            </a:pPr>
            <a:r>
              <a:rPr lang="sv" sz="724" spc="23" dirty="0">
                <a:solidFill>
                  <a:srgbClr val="FFFFFF"/>
                </a:solidFill>
                <a:latin typeface="Arial"/>
              </a:rPr>
              <a:t>Rådgivningsbyrå för mödravård</a:t>
            </a:r>
          </a:p>
          <a:p>
            <a:pPr marL="0" lvl="1" indent="0" rtl="0">
              <a:lnSpc>
                <a:spcPts val="1014"/>
              </a:lnSpc>
              <a:spcBef>
                <a:spcPct val="0"/>
              </a:spcBef>
            </a:pPr>
            <a:r>
              <a:rPr lang="sv" sz="724" spc="23" dirty="0">
                <a:solidFill>
                  <a:srgbClr val="FFFFFF"/>
                </a:solidFill>
                <a:latin typeface="Arial"/>
              </a:rPr>
              <a:t>Rådgivningsbyrå för barnavård</a:t>
            </a:r>
            <a:endParaRPr lang="en-US" sz="724" spc="23" dirty="0">
              <a:solidFill>
                <a:srgbClr val="FFFFFF"/>
              </a:solidFill>
              <a:latin typeface="Arial"/>
            </a:endParaRPr>
          </a:p>
        </p:txBody>
      </p:sp>
      <p:sp>
        <p:nvSpPr>
          <p:cNvPr id="55" name="TextBox 55"/>
          <p:cNvSpPr txBox="1"/>
          <p:nvPr/>
        </p:nvSpPr>
        <p:spPr>
          <a:xfrm>
            <a:off x="1213419" y="3622436"/>
            <a:ext cx="942473" cy="89768"/>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lvl="1" indent="0" rtl="0">
              <a:lnSpc>
                <a:spcPts val="724"/>
              </a:lnSpc>
            </a:pPr>
            <a:r>
              <a:rPr lang="sv" sz="724" spc="23">
                <a:solidFill>
                  <a:srgbClr val="3C2B7C"/>
                </a:solidFill>
                <a:latin typeface="Arial"/>
              </a:rPr>
              <a:t>Kuratorstjänster</a:t>
            </a:r>
            <a:endParaRPr lang="en-US" sz="724" spc="23">
              <a:solidFill>
                <a:srgbClr val="3C2B7C"/>
              </a:solidFill>
              <a:latin typeface="Arial"/>
            </a:endParaRPr>
          </a:p>
        </p:txBody>
      </p:sp>
      <p:sp>
        <p:nvSpPr>
          <p:cNvPr id="56" name="TextBox 56"/>
          <p:cNvSpPr txBox="1"/>
          <p:nvPr/>
        </p:nvSpPr>
        <p:spPr>
          <a:xfrm>
            <a:off x="2928716" y="3925755"/>
            <a:ext cx="838011" cy="89768"/>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lvl="1" indent="0" rtl="0">
              <a:lnSpc>
                <a:spcPts val="724"/>
              </a:lnSpc>
            </a:pPr>
            <a:r>
              <a:rPr lang="sv" sz="724" spc="23">
                <a:solidFill>
                  <a:srgbClr val="3C2B7C"/>
                </a:solidFill>
                <a:latin typeface="Arial"/>
              </a:rPr>
              <a:t>Psykologtjänster</a:t>
            </a:r>
            <a:endParaRPr lang="en-US" sz="724" spc="23">
              <a:solidFill>
                <a:srgbClr val="3C2B7C"/>
              </a:solidFill>
              <a:latin typeface="Arial"/>
            </a:endParaRPr>
          </a:p>
        </p:txBody>
      </p:sp>
      <p:sp>
        <p:nvSpPr>
          <p:cNvPr id="57" name="TextBox 57"/>
          <p:cNvSpPr txBox="1"/>
          <p:nvPr/>
        </p:nvSpPr>
        <p:spPr>
          <a:xfrm>
            <a:off x="3444254" y="3109156"/>
            <a:ext cx="1132335" cy="89768"/>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lvl="1" indent="0" rtl="0">
              <a:lnSpc>
                <a:spcPts val="724"/>
              </a:lnSpc>
            </a:pPr>
            <a:r>
              <a:rPr lang="sv" sz="724" spc="17">
                <a:solidFill>
                  <a:srgbClr val="FFFFFF"/>
                </a:solidFill>
                <a:latin typeface="Arial"/>
              </a:rPr>
              <a:t>Psykologtjänster</a:t>
            </a:r>
            <a:endParaRPr lang="en-US" sz="724" spc="17">
              <a:solidFill>
                <a:srgbClr val="FFFFFF"/>
              </a:solidFill>
              <a:latin typeface="Arial"/>
            </a:endParaRPr>
          </a:p>
        </p:txBody>
      </p:sp>
      <p:sp>
        <p:nvSpPr>
          <p:cNvPr id="58" name="TextBox 58"/>
          <p:cNvSpPr txBox="1"/>
          <p:nvPr/>
        </p:nvSpPr>
        <p:spPr>
          <a:xfrm>
            <a:off x="1742209" y="2931143"/>
            <a:ext cx="1552543" cy="442108"/>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lvl="1" indent="0" algn="ctr" rtl="0">
              <a:lnSpc>
                <a:spcPts val="1724"/>
              </a:lnSpc>
            </a:pPr>
            <a:r>
              <a:rPr lang="sv" sz="1724" spc="55">
                <a:solidFill>
                  <a:srgbClr val="3C2B7C"/>
                </a:solidFill>
                <a:latin typeface="Arial Bold"/>
              </a:rPr>
              <a:t>Familjecentertjänster</a:t>
            </a:r>
          </a:p>
          <a:p>
            <a:pPr marL="0" lvl="1" indent="0" algn="ctr" rtl="0">
              <a:lnSpc>
                <a:spcPts val="1724"/>
              </a:lnSpc>
            </a:pPr>
            <a:endParaRPr lang="en-US" sz="1724" spc="55">
              <a:solidFill>
                <a:srgbClr val="3C2B7C"/>
              </a:solidFill>
              <a:latin typeface="Arial Bold"/>
            </a:endParaRPr>
          </a:p>
        </p:txBody>
      </p:sp>
      <p:sp>
        <p:nvSpPr>
          <p:cNvPr id="59" name="TextBox 59"/>
          <p:cNvSpPr txBox="1"/>
          <p:nvPr/>
        </p:nvSpPr>
        <p:spPr>
          <a:xfrm>
            <a:off x="5749695" y="1668887"/>
            <a:ext cx="928494" cy="288541"/>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lvl="1" indent="0" rtl="0">
              <a:lnSpc>
                <a:spcPts val="1124"/>
              </a:lnSpc>
            </a:pPr>
            <a:r>
              <a:rPr lang="sv" sz="1124" b="1" spc="36">
                <a:solidFill>
                  <a:srgbClr val="3C2B7C"/>
                </a:solidFill>
                <a:latin typeface="Arial Bold"/>
              </a:rPr>
              <a:t>Socialt arbete för barnfamiljer</a:t>
            </a:r>
            <a:endParaRPr lang="en-US" sz="1124" b="1" spc="36">
              <a:solidFill>
                <a:srgbClr val="3C2B7C"/>
              </a:solidFill>
              <a:latin typeface="Arial Bold"/>
            </a:endParaRPr>
          </a:p>
        </p:txBody>
      </p:sp>
      <p:sp>
        <p:nvSpPr>
          <p:cNvPr id="60" name="TextBox 60"/>
          <p:cNvSpPr txBox="1"/>
          <p:nvPr/>
        </p:nvSpPr>
        <p:spPr>
          <a:xfrm>
            <a:off x="7238235" y="1697714"/>
            <a:ext cx="1062118" cy="144270"/>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lvl="1" indent="0" rtl="0">
              <a:lnSpc>
                <a:spcPts val="1124"/>
              </a:lnSpc>
            </a:pPr>
            <a:r>
              <a:rPr lang="sv" sz="1124" b="1" spc="36">
                <a:solidFill>
                  <a:srgbClr val="FFFFFF"/>
                </a:solidFill>
                <a:latin typeface="Arial Bold"/>
              </a:rPr>
              <a:t>Barnskyddet</a:t>
            </a:r>
            <a:endParaRPr lang="en-US" sz="1124" b="1" spc="36">
              <a:solidFill>
                <a:srgbClr val="FFFFFF"/>
              </a:solidFill>
              <a:latin typeface="Arial Bold"/>
            </a:endParaRPr>
          </a:p>
        </p:txBody>
      </p:sp>
      <p:sp>
        <p:nvSpPr>
          <p:cNvPr id="61" name="TextBox 61"/>
          <p:cNvSpPr txBox="1"/>
          <p:nvPr/>
        </p:nvSpPr>
        <p:spPr>
          <a:xfrm>
            <a:off x="6428651" y="4050233"/>
            <a:ext cx="1150621" cy="346249"/>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lvl="1" indent="0" algn="ctr" rtl="0">
              <a:lnSpc>
                <a:spcPts val="874"/>
              </a:lnSpc>
              <a:spcBef>
                <a:spcPct val="0"/>
              </a:spcBef>
            </a:pPr>
            <a:r>
              <a:rPr lang="sv" sz="874" b="1" u="none" strike="noStrike" spc="28">
                <a:solidFill>
                  <a:srgbClr val="3C2B7C"/>
                </a:solidFill>
                <a:latin typeface="Arial"/>
              </a:rPr>
              <a:t>Familjerättsliga</a:t>
            </a:r>
          </a:p>
          <a:p>
            <a:pPr marL="0" lvl="1" indent="0" algn="ctr" rtl="0">
              <a:lnSpc>
                <a:spcPts val="874"/>
              </a:lnSpc>
              <a:spcBef>
                <a:spcPct val="0"/>
              </a:spcBef>
            </a:pPr>
            <a:r>
              <a:rPr lang="sv" sz="874" b="1" u="none" strike="noStrike" spc="28">
                <a:solidFill>
                  <a:srgbClr val="3C2B7C"/>
                </a:solidFill>
                <a:latin typeface="Arial"/>
              </a:rPr>
              <a:t>tjänster</a:t>
            </a:r>
            <a:endParaRPr lang="en-US" sz="874" b="1" u="none" strike="noStrike" spc="28">
              <a:solidFill>
                <a:srgbClr val="3C2B7C"/>
              </a:solidFill>
              <a:latin typeface="Arial"/>
            </a:endParaRPr>
          </a:p>
        </p:txBody>
      </p:sp>
      <p:sp>
        <p:nvSpPr>
          <p:cNvPr id="62" name="TextBox 62"/>
          <p:cNvSpPr txBox="1"/>
          <p:nvPr/>
        </p:nvSpPr>
        <p:spPr>
          <a:xfrm>
            <a:off x="7807394" y="2281756"/>
            <a:ext cx="985918" cy="230832"/>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lvl="1" indent="0" rtl="0">
              <a:lnSpc>
                <a:spcPts val="874"/>
              </a:lnSpc>
            </a:pPr>
            <a:r>
              <a:rPr lang="sv" sz="874" spc="28">
                <a:solidFill>
                  <a:srgbClr val="FFFFFF"/>
                </a:solidFill>
                <a:latin typeface="Arial"/>
              </a:rPr>
              <a:t>Barnskyddets öppenvård</a:t>
            </a:r>
          </a:p>
        </p:txBody>
      </p:sp>
      <p:sp>
        <p:nvSpPr>
          <p:cNvPr id="63" name="TextBox 63"/>
          <p:cNvSpPr txBox="1"/>
          <p:nvPr/>
        </p:nvSpPr>
        <p:spPr>
          <a:xfrm>
            <a:off x="7891053" y="2999190"/>
            <a:ext cx="985918" cy="115416"/>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lvl="1" indent="0" rtl="0">
              <a:lnSpc>
                <a:spcPts val="874"/>
              </a:lnSpc>
            </a:pPr>
            <a:r>
              <a:rPr lang="sv" sz="874" spc="28">
                <a:solidFill>
                  <a:srgbClr val="FFFFFF"/>
                </a:solidFill>
                <a:latin typeface="Arial"/>
              </a:rPr>
              <a:t>Vård utom hemmet</a:t>
            </a:r>
            <a:endParaRPr lang="en-US" sz="874" spc="28">
              <a:solidFill>
                <a:srgbClr val="FFFFFF"/>
              </a:solidFill>
              <a:latin typeface="Arial"/>
            </a:endParaRPr>
          </a:p>
        </p:txBody>
      </p:sp>
      <p:sp>
        <p:nvSpPr>
          <p:cNvPr id="64" name="TextBox 64"/>
          <p:cNvSpPr txBox="1"/>
          <p:nvPr/>
        </p:nvSpPr>
        <p:spPr>
          <a:xfrm>
            <a:off x="7430487" y="3900514"/>
            <a:ext cx="985918" cy="115416"/>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lvl="1" indent="0" rtl="0">
              <a:lnSpc>
                <a:spcPts val="874"/>
              </a:lnSpc>
            </a:pPr>
            <a:r>
              <a:rPr lang="sv" sz="874" spc="28">
                <a:solidFill>
                  <a:srgbClr val="FFFFFF"/>
                </a:solidFill>
                <a:latin typeface="Arial"/>
              </a:rPr>
              <a:t>Eftervård</a:t>
            </a:r>
            <a:endParaRPr lang="en-US" sz="874" spc="28">
              <a:solidFill>
                <a:srgbClr val="FFFFFF"/>
              </a:solidFill>
              <a:latin typeface="Arial"/>
            </a:endParaRPr>
          </a:p>
        </p:txBody>
      </p:sp>
      <p:sp>
        <p:nvSpPr>
          <p:cNvPr id="65" name="TextBox 65"/>
          <p:cNvSpPr txBox="1"/>
          <p:nvPr/>
        </p:nvSpPr>
        <p:spPr>
          <a:xfrm>
            <a:off x="5616704" y="3492543"/>
            <a:ext cx="805443" cy="230832"/>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lvl="1" indent="0" rtl="0">
              <a:lnSpc>
                <a:spcPts val="874"/>
              </a:lnSpc>
            </a:pPr>
            <a:r>
              <a:rPr lang="sv" sz="874" spc="28" dirty="0">
                <a:solidFill>
                  <a:srgbClr val="3C2B7C"/>
                </a:solidFill>
                <a:latin typeface="Arial"/>
              </a:rPr>
              <a:t>Stödfamilje-tjänster</a:t>
            </a:r>
          </a:p>
        </p:txBody>
      </p:sp>
      <p:sp>
        <p:nvSpPr>
          <p:cNvPr id="66" name="TextBox 66"/>
          <p:cNvSpPr txBox="1"/>
          <p:nvPr/>
        </p:nvSpPr>
        <p:spPr>
          <a:xfrm>
            <a:off x="6347296" y="2513406"/>
            <a:ext cx="1333542" cy="878125"/>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lvl="1" indent="0" algn="ctr" rtl="0">
              <a:lnSpc>
                <a:spcPts val="1724"/>
              </a:lnSpc>
              <a:spcBef>
                <a:spcPct val="0"/>
              </a:spcBef>
            </a:pPr>
            <a:r>
              <a:rPr lang="sv" sz="1724" u="none" strike="noStrike" spc="55">
                <a:solidFill>
                  <a:schemeClr val="tx2"/>
                </a:solidFill>
                <a:latin typeface="Arial Bold"/>
              </a:rPr>
              <a:t>Särskilda tjänster för barnfamiljer</a:t>
            </a:r>
            <a:endParaRPr lang="en-US" sz="1724" u="none" strike="noStrike" spc="55">
              <a:solidFill>
                <a:schemeClr val="tx2"/>
              </a:solidFill>
              <a:latin typeface="Arial Bold"/>
            </a:endParaRPr>
          </a:p>
        </p:txBody>
      </p:sp>
      <p:sp>
        <p:nvSpPr>
          <p:cNvPr id="69" name="Freeform 69"/>
          <p:cNvSpPr/>
          <p:nvPr/>
        </p:nvSpPr>
        <p:spPr>
          <a:xfrm>
            <a:off x="7983450" y="2550210"/>
            <a:ext cx="526003" cy="322177"/>
          </a:xfrm>
          <a:custGeom>
            <a:avLst/>
            <a:gdLst/>
            <a:ahLst/>
            <a:cxnLst/>
            <a:rect l="l" t="t" r="r" b="b"/>
            <a:pathLst>
              <a:path w="1052006" h="644354">
                <a:moveTo>
                  <a:pt x="0" y="0"/>
                </a:moveTo>
                <a:lnTo>
                  <a:pt x="1052006" y="0"/>
                </a:lnTo>
                <a:lnTo>
                  <a:pt x="1052006" y="644354"/>
                </a:lnTo>
                <a:lnTo>
                  <a:pt x="0" y="644354"/>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grpSp>
        <p:nvGrpSpPr>
          <p:cNvPr id="70" name="Group 70"/>
          <p:cNvGrpSpPr/>
          <p:nvPr/>
        </p:nvGrpSpPr>
        <p:grpSpPr>
          <a:xfrm>
            <a:off x="5555101" y="4593871"/>
            <a:ext cx="1109483" cy="366617"/>
            <a:chOff x="0" y="-38100"/>
            <a:chExt cx="1037379" cy="342791"/>
          </a:xfrm>
        </p:grpSpPr>
        <p:sp>
          <p:nvSpPr>
            <p:cNvPr id="71" name="Freeform 71"/>
            <p:cNvSpPr/>
            <p:nvPr/>
          </p:nvSpPr>
          <p:spPr>
            <a:xfrm>
              <a:off x="0" y="0"/>
              <a:ext cx="1037379" cy="304691"/>
            </a:xfrm>
            <a:custGeom>
              <a:avLst/>
              <a:gdLst/>
              <a:ahLst/>
              <a:cxnLst/>
              <a:rect l="l" t="t" r="r" b="b"/>
              <a:pathLst>
                <a:path w="1037379" h="304691">
                  <a:moveTo>
                    <a:pt x="152345" y="0"/>
                  </a:moveTo>
                  <a:lnTo>
                    <a:pt x="885033" y="0"/>
                  </a:lnTo>
                  <a:cubicBezTo>
                    <a:pt x="925438" y="0"/>
                    <a:pt x="964188" y="16051"/>
                    <a:pt x="992758" y="44621"/>
                  </a:cubicBezTo>
                  <a:cubicBezTo>
                    <a:pt x="1021328" y="73191"/>
                    <a:pt x="1037379" y="111941"/>
                    <a:pt x="1037379" y="152345"/>
                  </a:cubicBezTo>
                  <a:lnTo>
                    <a:pt x="1037379" y="152345"/>
                  </a:lnTo>
                  <a:cubicBezTo>
                    <a:pt x="1037379" y="236483"/>
                    <a:pt x="969171" y="304691"/>
                    <a:pt x="885033" y="304691"/>
                  </a:cubicBezTo>
                  <a:lnTo>
                    <a:pt x="152345" y="304691"/>
                  </a:lnTo>
                  <a:cubicBezTo>
                    <a:pt x="111941" y="304691"/>
                    <a:pt x="73191" y="288640"/>
                    <a:pt x="44621" y="260070"/>
                  </a:cubicBezTo>
                  <a:cubicBezTo>
                    <a:pt x="16051" y="231499"/>
                    <a:pt x="0" y="192750"/>
                    <a:pt x="0" y="152345"/>
                  </a:cubicBezTo>
                  <a:lnTo>
                    <a:pt x="0" y="152345"/>
                  </a:lnTo>
                  <a:cubicBezTo>
                    <a:pt x="0" y="111941"/>
                    <a:pt x="16051" y="73191"/>
                    <a:pt x="44621" y="44621"/>
                  </a:cubicBezTo>
                  <a:cubicBezTo>
                    <a:pt x="73191" y="16051"/>
                    <a:pt x="111941" y="0"/>
                    <a:pt x="152345" y="0"/>
                  </a:cubicBezTo>
                  <a:close/>
                </a:path>
              </a:pathLst>
            </a:custGeom>
            <a:solidFill>
              <a:srgbClr val="A9D8D3"/>
            </a:solid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sp>
          <p:nvSpPr>
            <p:cNvPr id="72" name="TextBox 72"/>
            <p:cNvSpPr txBox="1"/>
            <p:nvPr/>
          </p:nvSpPr>
          <p:spPr>
            <a:xfrm>
              <a:off x="0" y="-38100"/>
              <a:ext cx="1037379" cy="342791"/>
            </a:xfrm>
            <a:prstGeom prst="rect">
              <a:avLst/>
            </a:prstGeom>
          </p:spPr>
          <p:txBody>
            <a:bodyPr lIns="25400" tIns="25400" rIns="25400" bIns="25400" rtlCol="0" anchor="ct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rtl="0">
                <a:lnSpc>
                  <a:spcPts val="952"/>
                </a:lnSpc>
              </a:pPr>
              <a:r>
                <a:rPr lang="sv" sz="800" spc="-5">
                  <a:solidFill>
                    <a:srgbClr val="3C2B7C"/>
                  </a:solidFill>
                  <a:latin typeface="Arial"/>
                </a:rPr>
                <a:t>Social- och krisjour</a:t>
              </a:r>
              <a:endParaRPr lang="en-US" sz="800" spc="-5">
                <a:solidFill>
                  <a:srgbClr val="3C2B7C"/>
                </a:solidFill>
                <a:latin typeface="Arial"/>
              </a:endParaRPr>
            </a:p>
          </p:txBody>
        </p:sp>
      </p:grpSp>
      <p:sp>
        <p:nvSpPr>
          <p:cNvPr id="73" name="TextBox 59">
            <a:extLst>
              <a:ext uri="{FF2B5EF4-FFF2-40B4-BE49-F238E27FC236}">
                <a16:creationId xmlns:a16="http://schemas.microsoft.com/office/drawing/2014/main" id="{FD3BF210-E129-86DA-DFB8-3385BEE6C4D0}"/>
              </a:ext>
            </a:extLst>
          </p:cNvPr>
          <p:cNvSpPr txBox="1"/>
          <p:nvPr/>
        </p:nvSpPr>
        <p:spPr>
          <a:xfrm>
            <a:off x="2680489" y="1265543"/>
            <a:ext cx="928494" cy="286361"/>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lvl="1" indent="0" rtl="0">
              <a:lnSpc>
                <a:spcPts val="1124"/>
              </a:lnSpc>
            </a:pPr>
            <a:r>
              <a:rPr lang="sv" sz="1124" b="1" spc="36" dirty="0">
                <a:solidFill>
                  <a:schemeClr val="bg1"/>
                </a:solidFill>
                <a:latin typeface="Arial Bold"/>
              </a:rPr>
              <a:t>Rådgivningsbyråtjänster</a:t>
            </a:r>
            <a:endParaRPr lang="en-US" sz="1124" b="1" spc="36" dirty="0">
              <a:solidFill>
                <a:schemeClr val="bg1"/>
              </a:solidFill>
              <a:latin typeface="Arial Bold"/>
            </a:endParaRPr>
          </a:p>
        </p:txBody>
      </p:sp>
      <p:sp>
        <p:nvSpPr>
          <p:cNvPr id="74" name="TextBox 59">
            <a:extLst>
              <a:ext uri="{FF2B5EF4-FFF2-40B4-BE49-F238E27FC236}">
                <a16:creationId xmlns:a16="http://schemas.microsoft.com/office/drawing/2014/main" id="{63DAF765-E344-23BF-297F-22319BCC141B}"/>
              </a:ext>
            </a:extLst>
          </p:cNvPr>
          <p:cNvSpPr txBox="1"/>
          <p:nvPr/>
        </p:nvSpPr>
        <p:spPr>
          <a:xfrm>
            <a:off x="1944473" y="4208243"/>
            <a:ext cx="1254666" cy="145296"/>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lvl="1" indent="0" rtl="0">
              <a:lnSpc>
                <a:spcPts val="1124"/>
              </a:lnSpc>
            </a:pPr>
            <a:r>
              <a:rPr lang="sv" sz="1124" b="1" spc="36">
                <a:solidFill>
                  <a:schemeClr val="bg1"/>
                </a:solidFill>
                <a:latin typeface="Arial Bold"/>
              </a:rPr>
              <a:t>Elevhälsa/Elev- och studerandevård</a:t>
            </a:r>
            <a:endParaRPr lang="en-US" sz="1124" b="1" spc="36">
              <a:solidFill>
                <a:schemeClr val="bg1"/>
              </a:solidFill>
              <a:latin typeface="Arial Bold"/>
            </a:endParaRPr>
          </a:p>
        </p:txBody>
      </p:sp>
      <p:sp>
        <p:nvSpPr>
          <p:cNvPr id="75" name="TextBox 59">
            <a:extLst>
              <a:ext uri="{FF2B5EF4-FFF2-40B4-BE49-F238E27FC236}">
                <a16:creationId xmlns:a16="http://schemas.microsoft.com/office/drawing/2014/main" id="{09759A37-4AA5-588D-0FE9-28438983CA16}"/>
              </a:ext>
            </a:extLst>
          </p:cNvPr>
          <p:cNvSpPr txBox="1"/>
          <p:nvPr/>
        </p:nvSpPr>
        <p:spPr>
          <a:xfrm>
            <a:off x="1542639" y="1290533"/>
            <a:ext cx="1137850" cy="432811"/>
          </a:xfrm>
          <a:prstGeom prst="rect">
            <a:avLst/>
          </a:prstGeom>
        </p:spPr>
        <p:txBody>
          <a:bodyPr wrap="square" lIns="0" tIns="0" rIns="0" bIns="0" rtlCol="0" anchor="t">
            <a:spAutoFit/>
          </a:bodyP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lvl="1" indent="0" rtl="0">
              <a:lnSpc>
                <a:spcPts val="1124"/>
              </a:lnSpc>
            </a:pPr>
            <a:r>
              <a:rPr lang="sv" sz="1124" b="1" spc="36">
                <a:solidFill>
                  <a:schemeClr val="bg1"/>
                </a:solidFill>
                <a:latin typeface="Arial Bold"/>
              </a:rPr>
              <a:t>Centraliserade familjecentertjänster</a:t>
            </a:r>
            <a:endParaRPr lang="en-US" sz="1124" b="1" spc="36">
              <a:solidFill>
                <a:schemeClr val="bg1"/>
              </a:solidFill>
              <a:latin typeface="Arial Bold"/>
            </a:endParaRPr>
          </a:p>
        </p:txBody>
      </p:sp>
      <p:grpSp>
        <p:nvGrpSpPr>
          <p:cNvPr id="76" name="Group 4">
            <a:extLst>
              <a:ext uri="{FF2B5EF4-FFF2-40B4-BE49-F238E27FC236}">
                <a16:creationId xmlns:a16="http://schemas.microsoft.com/office/drawing/2014/main" id="{ABC6B343-1F94-4F15-C68D-2D740051C3AB}"/>
              </a:ext>
            </a:extLst>
          </p:cNvPr>
          <p:cNvGrpSpPr/>
          <p:nvPr/>
        </p:nvGrpSpPr>
        <p:grpSpPr>
          <a:xfrm>
            <a:off x="3501" y="3225989"/>
            <a:ext cx="1133088" cy="445919"/>
            <a:chOff x="-22071" y="-43776"/>
            <a:chExt cx="1059450" cy="478715"/>
          </a:xfrm>
        </p:grpSpPr>
        <p:sp>
          <p:nvSpPr>
            <p:cNvPr id="77" name="Freeform 5">
              <a:extLst>
                <a:ext uri="{FF2B5EF4-FFF2-40B4-BE49-F238E27FC236}">
                  <a16:creationId xmlns:a16="http://schemas.microsoft.com/office/drawing/2014/main" id="{ABD6612F-9F9E-A9C0-7AEE-FFADE002DC50}"/>
                </a:ext>
              </a:extLst>
            </p:cNvPr>
            <p:cNvSpPr/>
            <p:nvPr/>
          </p:nvSpPr>
          <p:spPr>
            <a:xfrm>
              <a:off x="-22071" y="-43776"/>
              <a:ext cx="1057661" cy="478715"/>
            </a:xfrm>
            <a:custGeom>
              <a:avLst/>
              <a:gdLst/>
              <a:ahLst/>
              <a:cxnLst/>
              <a:rect l="l" t="t" r="r" b="b"/>
              <a:pathLst>
                <a:path w="1037379" h="304691">
                  <a:moveTo>
                    <a:pt x="152345" y="0"/>
                  </a:moveTo>
                  <a:lnTo>
                    <a:pt x="885033" y="0"/>
                  </a:lnTo>
                  <a:cubicBezTo>
                    <a:pt x="925438" y="0"/>
                    <a:pt x="964188" y="16051"/>
                    <a:pt x="992758" y="44621"/>
                  </a:cubicBezTo>
                  <a:cubicBezTo>
                    <a:pt x="1021328" y="73191"/>
                    <a:pt x="1037379" y="111941"/>
                    <a:pt x="1037379" y="152345"/>
                  </a:cubicBezTo>
                  <a:lnTo>
                    <a:pt x="1037379" y="152345"/>
                  </a:lnTo>
                  <a:cubicBezTo>
                    <a:pt x="1037379" y="236483"/>
                    <a:pt x="969171" y="304691"/>
                    <a:pt x="885033" y="304691"/>
                  </a:cubicBezTo>
                  <a:lnTo>
                    <a:pt x="152345" y="304691"/>
                  </a:lnTo>
                  <a:cubicBezTo>
                    <a:pt x="111941" y="304691"/>
                    <a:pt x="73191" y="288640"/>
                    <a:pt x="44621" y="260070"/>
                  </a:cubicBezTo>
                  <a:cubicBezTo>
                    <a:pt x="16051" y="231499"/>
                    <a:pt x="0" y="192750"/>
                    <a:pt x="0" y="152345"/>
                  </a:cubicBezTo>
                  <a:lnTo>
                    <a:pt x="0" y="152345"/>
                  </a:lnTo>
                  <a:cubicBezTo>
                    <a:pt x="0" y="111941"/>
                    <a:pt x="16051" y="73191"/>
                    <a:pt x="44621" y="44621"/>
                  </a:cubicBezTo>
                  <a:cubicBezTo>
                    <a:pt x="73191" y="16051"/>
                    <a:pt x="111941" y="0"/>
                    <a:pt x="152345" y="0"/>
                  </a:cubicBezTo>
                  <a:close/>
                </a:path>
              </a:pathLst>
            </a:custGeom>
            <a:solidFill>
              <a:srgbClr val="E1DAED"/>
            </a:solidFill>
          </p:spPr>
          <p:txBody>
            <a:bodyPr lIns="91440" tIns="45720" rIns="91440" bIns="45720" rtlCol="0" anchor="t"/>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rtl="0"/>
              <a:r>
                <a:rPr lang="sv" sz="800">
                  <a:cs typeface="Arial"/>
                </a:rPr>
                <a:t>Den specialiserade sjukvården för barn och unga</a:t>
              </a:r>
            </a:p>
            <a:p>
              <a:pPr algn="ctr" rtl="0"/>
              <a:endParaRPr lang="fi-FI" sz="800">
                <a:cs typeface="Arial"/>
              </a:endParaRPr>
            </a:p>
          </p:txBody>
        </p:sp>
        <p:sp>
          <p:nvSpPr>
            <p:cNvPr id="78" name="TextBox 6">
              <a:extLst>
                <a:ext uri="{FF2B5EF4-FFF2-40B4-BE49-F238E27FC236}">
                  <a16:creationId xmlns:a16="http://schemas.microsoft.com/office/drawing/2014/main" id="{5C20D19E-2F44-18A3-E2E1-C798625702B8}"/>
                </a:ext>
              </a:extLst>
            </p:cNvPr>
            <p:cNvSpPr txBox="1"/>
            <p:nvPr/>
          </p:nvSpPr>
          <p:spPr>
            <a:xfrm>
              <a:off x="0" y="-38100"/>
              <a:ext cx="1037379" cy="342791"/>
            </a:xfrm>
            <a:prstGeom prst="rect">
              <a:avLst/>
            </a:prstGeom>
          </p:spPr>
          <p:txBody>
            <a:bodyPr lIns="25400" tIns="25400" rIns="25400" bIns="25400" rtlCol="0" anchor="ct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rtl="0">
                <a:lnSpc>
                  <a:spcPts val="952"/>
                </a:lnSpc>
              </a:pPr>
              <a:endParaRPr sz="450"/>
            </a:p>
          </p:txBody>
        </p:sp>
      </p:grpSp>
      <p:grpSp>
        <p:nvGrpSpPr>
          <p:cNvPr id="79" name="Group 4">
            <a:extLst>
              <a:ext uri="{FF2B5EF4-FFF2-40B4-BE49-F238E27FC236}">
                <a16:creationId xmlns:a16="http://schemas.microsoft.com/office/drawing/2014/main" id="{C2D4725E-FE6D-D6A7-3B3B-B1191BBEB12A}"/>
              </a:ext>
            </a:extLst>
          </p:cNvPr>
          <p:cNvGrpSpPr/>
          <p:nvPr/>
        </p:nvGrpSpPr>
        <p:grpSpPr>
          <a:xfrm>
            <a:off x="-2986" y="3754320"/>
            <a:ext cx="1807406" cy="1164700"/>
            <a:chOff x="0" y="-181698"/>
            <a:chExt cx="1698251" cy="625017"/>
          </a:xfrm>
        </p:grpSpPr>
        <p:sp>
          <p:nvSpPr>
            <p:cNvPr id="80" name="Freeform 5">
              <a:extLst>
                <a:ext uri="{FF2B5EF4-FFF2-40B4-BE49-F238E27FC236}">
                  <a16:creationId xmlns:a16="http://schemas.microsoft.com/office/drawing/2014/main" id="{566B50A5-88F8-9275-4A4B-FD28959D4B8C}"/>
                </a:ext>
              </a:extLst>
            </p:cNvPr>
            <p:cNvSpPr/>
            <p:nvPr/>
          </p:nvSpPr>
          <p:spPr>
            <a:xfrm>
              <a:off x="12083" y="-181698"/>
              <a:ext cx="1287882" cy="379975"/>
            </a:xfrm>
            <a:custGeom>
              <a:avLst/>
              <a:gdLst/>
              <a:ahLst/>
              <a:cxnLst/>
              <a:rect l="l" t="t" r="r" b="b"/>
              <a:pathLst>
                <a:path w="1037379" h="304691">
                  <a:moveTo>
                    <a:pt x="152345" y="0"/>
                  </a:moveTo>
                  <a:lnTo>
                    <a:pt x="885033" y="0"/>
                  </a:lnTo>
                  <a:cubicBezTo>
                    <a:pt x="925438" y="0"/>
                    <a:pt x="964188" y="16051"/>
                    <a:pt x="992758" y="44621"/>
                  </a:cubicBezTo>
                  <a:cubicBezTo>
                    <a:pt x="1021328" y="73191"/>
                    <a:pt x="1037379" y="111941"/>
                    <a:pt x="1037379" y="152345"/>
                  </a:cubicBezTo>
                  <a:lnTo>
                    <a:pt x="1037379" y="152345"/>
                  </a:lnTo>
                  <a:cubicBezTo>
                    <a:pt x="1037379" y="236483"/>
                    <a:pt x="969171" y="304691"/>
                    <a:pt x="885033" y="304691"/>
                  </a:cubicBezTo>
                  <a:lnTo>
                    <a:pt x="152345" y="304691"/>
                  </a:lnTo>
                  <a:cubicBezTo>
                    <a:pt x="111941" y="304691"/>
                    <a:pt x="73191" y="288640"/>
                    <a:pt x="44621" y="260070"/>
                  </a:cubicBezTo>
                  <a:cubicBezTo>
                    <a:pt x="16051" y="231499"/>
                    <a:pt x="0" y="192750"/>
                    <a:pt x="0" y="152345"/>
                  </a:cubicBezTo>
                  <a:lnTo>
                    <a:pt x="0" y="152345"/>
                  </a:lnTo>
                  <a:cubicBezTo>
                    <a:pt x="0" y="111941"/>
                    <a:pt x="16051" y="73191"/>
                    <a:pt x="44621" y="44621"/>
                  </a:cubicBezTo>
                  <a:cubicBezTo>
                    <a:pt x="73191" y="16051"/>
                    <a:pt x="111941" y="0"/>
                    <a:pt x="152345" y="0"/>
                  </a:cubicBezTo>
                  <a:close/>
                </a:path>
              </a:pathLst>
            </a:custGeom>
            <a:solidFill>
              <a:srgbClr val="E1DAED"/>
            </a:solidFill>
          </p:spPr>
          <p:txBody>
            <a:bodyPr lIns="91440" tIns="45720" rIns="91440" bIns="45720" rtlCol="0" anchor="t"/>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rtl="0"/>
              <a:r>
                <a:rPr lang="sv" sz="700" dirty="0"/>
                <a:t>Mun- och tandvård</a:t>
              </a:r>
              <a:endParaRPr lang="fi-FI" sz="700" dirty="0">
                <a:cs typeface="Arial"/>
              </a:endParaRPr>
            </a:p>
            <a:p>
              <a:pPr algn="ctr" rtl="0"/>
              <a:r>
                <a:rPr lang="sv" sz="700" dirty="0">
                  <a:cs typeface="Arial"/>
                </a:rPr>
                <a:t>Behandling för att förebygga, stoppa och korrigera. MunSuu-omatiimi, MinMun-mitt hälsoteam för de som behöver stöd.</a:t>
              </a:r>
            </a:p>
          </p:txBody>
        </p:sp>
        <p:sp>
          <p:nvSpPr>
            <p:cNvPr id="81" name="TextBox 6">
              <a:extLst>
                <a:ext uri="{FF2B5EF4-FFF2-40B4-BE49-F238E27FC236}">
                  <a16:creationId xmlns:a16="http://schemas.microsoft.com/office/drawing/2014/main" id="{AE9D763D-D733-D33C-E4E1-9791CB685A3A}"/>
                </a:ext>
              </a:extLst>
            </p:cNvPr>
            <p:cNvSpPr txBox="1"/>
            <p:nvPr/>
          </p:nvSpPr>
          <p:spPr>
            <a:xfrm>
              <a:off x="0" y="-38100"/>
              <a:ext cx="1037379" cy="342791"/>
            </a:xfrm>
            <a:prstGeom prst="rect">
              <a:avLst/>
            </a:prstGeom>
          </p:spPr>
          <p:txBody>
            <a:bodyPr lIns="25400" tIns="25400" rIns="25400" bIns="25400" rtlCol="0" anchor="ct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rtl="0">
                <a:lnSpc>
                  <a:spcPts val="952"/>
                </a:lnSpc>
              </a:pPr>
              <a:endParaRPr sz="450"/>
            </a:p>
          </p:txBody>
        </p:sp>
        <p:sp>
          <p:nvSpPr>
            <p:cNvPr id="82" name="Freeform 5">
              <a:extLst>
                <a:ext uri="{FF2B5EF4-FFF2-40B4-BE49-F238E27FC236}">
                  <a16:creationId xmlns:a16="http://schemas.microsoft.com/office/drawing/2014/main" id="{52DD82F3-D166-0E02-1A3C-6F2DC8627CCE}"/>
                </a:ext>
              </a:extLst>
            </p:cNvPr>
            <p:cNvSpPr/>
            <p:nvPr/>
          </p:nvSpPr>
          <p:spPr>
            <a:xfrm>
              <a:off x="322407" y="256830"/>
              <a:ext cx="1375844" cy="186489"/>
            </a:xfrm>
            <a:custGeom>
              <a:avLst/>
              <a:gdLst/>
              <a:ahLst/>
              <a:cxnLst/>
              <a:rect l="l" t="t" r="r" b="b"/>
              <a:pathLst>
                <a:path w="1037379" h="304691">
                  <a:moveTo>
                    <a:pt x="152345" y="0"/>
                  </a:moveTo>
                  <a:lnTo>
                    <a:pt x="885033" y="0"/>
                  </a:lnTo>
                  <a:cubicBezTo>
                    <a:pt x="925438" y="0"/>
                    <a:pt x="964188" y="16051"/>
                    <a:pt x="992758" y="44621"/>
                  </a:cubicBezTo>
                  <a:cubicBezTo>
                    <a:pt x="1021328" y="73191"/>
                    <a:pt x="1037379" y="111941"/>
                    <a:pt x="1037379" y="152345"/>
                  </a:cubicBezTo>
                  <a:lnTo>
                    <a:pt x="1037379" y="152345"/>
                  </a:lnTo>
                  <a:cubicBezTo>
                    <a:pt x="1037379" y="236483"/>
                    <a:pt x="969171" y="304691"/>
                    <a:pt x="885033" y="304691"/>
                  </a:cubicBezTo>
                  <a:lnTo>
                    <a:pt x="152345" y="304691"/>
                  </a:lnTo>
                  <a:cubicBezTo>
                    <a:pt x="111941" y="304691"/>
                    <a:pt x="73191" y="288640"/>
                    <a:pt x="44621" y="260070"/>
                  </a:cubicBezTo>
                  <a:cubicBezTo>
                    <a:pt x="16051" y="231499"/>
                    <a:pt x="0" y="192750"/>
                    <a:pt x="0" y="152345"/>
                  </a:cubicBezTo>
                  <a:lnTo>
                    <a:pt x="0" y="152345"/>
                  </a:lnTo>
                  <a:cubicBezTo>
                    <a:pt x="0" y="111941"/>
                    <a:pt x="16051" y="73191"/>
                    <a:pt x="44621" y="44621"/>
                  </a:cubicBezTo>
                  <a:cubicBezTo>
                    <a:pt x="73191" y="16051"/>
                    <a:pt x="111941" y="0"/>
                    <a:pt x="152345" y="0"/>
                  </a:cubicBezTo>
                  <a:close/>
                </a:path>
              </a:pathLst>
            </a:custGeom>
            <a:solidFill>
              <a:srgbClr val="E1DAED"/>
            </a:solidFill>
          </p:spPr>
          <p:txBody>
            <a:bodyPr lIns="91440" tIns="45720" rIns="91440" bIns="45720" rtlCol="0" anchor="t"/>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rtl="0"/>
              <a:r>
                <a:rPr lang="sv" sz="800"/>
                <a:t>Tal-, närings-, fysio- och ergoterapi</a:t>
              </a:r>
            </a:p>
          </p:txBody>
        </p:sp>
      </p:grpSp>
      <p:grpSp>
        <p:nvGrpSpPr>
          <p:cNvPr id="83" name="Group 70">
            <a:extLst>
              <a:ext uri="{FF2B5EF4-FFF2-40B4-BE49-F238E27FC236}">
                <a16:creationId xmlns:a16="http://schemas.microsoft.com/office/drawing/2014/main" id="{3642D864-B276-09A6-ED01-4D8D3901371C}"/>
              </a:ext>
            </a:extLst>
          </p:cNvPr>
          <p:cNvGrpSpPr/>
          <p:nvPr/>
        </p:nvGrpSpPr>
        <p:grpSpPr>
          <a:xfrm>
            <a:off x="4219826" y="4089674"/>
            <a:ext cx="1125811" cy="780287"/>
            <a:chOff x="-15267" y="-38100"/>
            <a:chExt cx="1052646" cy="729578"/>
          </a:xfrm>
        </p:grpSpPr>
        <p:sp>
          <p:nvSpPr>
            <p:cNvPr id="84" name="Freeform 71">
              <a:extLst>
                <a:ext uri="{FF2B5EF4-FFF2-40B4-BE49-F238E27FC236}">
                  <a16:creationId xmlns:a16="http://schemas.microsoft.com/office/drawing/2014/main" id="{35E011B1-B689-293A-9080-86104D8C8FAA}"/>
                </a:ext>
              </a:extLst>
            </p:cNvPr>
            <p:cNvSpPr/>
            <p:nvPr/>
          </p:nvSpPr>
          <p:spPr>
            <a:xfrm>
              <a:off x="0" y="0"/>
              <a:ext cx="1037379" cy="304691"/>
            </a:xfrm>
            <a:custGeom>
              <a:avLst/>
              <a:gdLst/>
              <a:ahLst/>
              <a:cxnLst/>
              <a:rect l="l" t="t" r="r" b="b"/>
              <a:pathLst>
                <a:path w="1037379" h="304691">
                  <a:moveTo>
                    <a:pt x="152345" y="0"/>
                  </a:moveTo>
                  <a:lnTo>
                    <a:pt x="885033" y="0"/>
                  </a:lnTo>
                  <a:cubicBezTo>
                    <a:pt x="925438" y="0"/>
                    <a:pt x="964188" y="16051"/>
                    <a:pt x="992758" y="44621"/>
                  </a:cubicBezTo>
                  <a:cubicBezTo>
                    <a:pt x="1021328" y="73191"/>
                    <a:pt x="1037379" y="111941"/>
                    <a:pt x="1037379" y="152345"/>
                  </a:cubicBezTo>
                  <a:lnTo>
                    <a:pt x="1037379" y="152345"/>
                  </a:lnTo>
                  <a:cubicBezTo>
                    <a:pt x="1037379" y="236483"/>
                    <a:pt x="969171" y="304691"/>
                    <a:pt x="885033" y="304691"/>
                  </a:cubicBezTo>
                  <a:lnTo>
                    <a:pt x="152345" y="304691"/>
                  </a:lnTo>
                  <a:cubicBezTo>
                    <a:pt x="111941" y="304691"/>
                    <a:pt x="73191" y="288640"/>
                    <a:pt x="44621" y="260070"/>
                  </a:cubicBezTo>
                  <a:cubicBezTo>
                    <a:pt x="16051" y="231499"/>
                    <a:pt x="0" y="192750"/>
                    <a:pt x="0" y="152345"/>
                  </a:cubicBezTo>
                  <a:lnTo>
                    <a:pt x="0" y="152345"/>
                  </a:lnTo>
                  <a:cubicBezTo>
                    <a:pt x="0" y="111941"/>
                    <a:pt x="16051" y="73191"/>
                    <a:pt x="44621" y="44621"/>
                  </a:cubicBezTo>
                  <a:cubicBezTo>
                    <a:pt x="73191" y="16051"/>
                    <a:pt x="111941" y="0"/>
                    <a:pt x="152345" y="0"/>
                  </a:cubicBezTo>
                  <a:close/>
                </a:path>
              </a:pathLst>
            </a:custGeom>
            <a:solidFill>
              <a:srgbClr val="A9D8D3"/>
            </a:solid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sp>
          <p:nvSpPr>
            <p:cNvPr id="85" name="TextBox 72">
              <a:extLst>
                <a:ext uri="{FF2B5EF4-FFF2-40B4-BE49-F238E27FC236}">
                  <a16:creationId xmlns:a16="http://schemas.microsoft.com/office/drawing/2014/main" id="{E7965D48-B2E2-8F16-A29D-886B2D843F72}"/>
                </a:ext>
              </a:extLst>
            </p:cNvPr>
            <p:cNvSpPr txBox="1"/>
            <p:nvPr/>
          </p:nvSpPr>
          <p:spPr>
            <a:xfrm>
              <a:off x="0" y="-38100"/>
              <a:ext cx="1037379" cy="342791"/>
            </a:xfrm>
            <a:prstGeom prst="rect">
              <a:avLst/>
            </a:prstGeom>
          </p:spPr>
          <p:txBody>
            <a:bodyPr lIns="25400" tIns="25400" rIns="25400" bIns="25400" rtlCol="0" anchor="ct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rtl="0">
                <a:lnSpc>
                  <a:spcPts val="952"/>
                </a:lnSpc>
              </a:pPr>
              <a:r>
                <a:rPr lang="sv" sz="800" spc="-5">
                  <a:latin typeface="Arial"/>
                </a:rPr>
                <a:t>Funktionshinderservice</a:t>
              </a:r>
              <a:endParaRPr lang="en-US" sz="800" spc="-5">
                <a:solidFill>
                  <a:srgbClr val="3C2B7C"/>
                </a:solidFill>
                <a:latin typeface="Arial"/>
              </a:endParaRPr>
            </a:p>
          </p:txBody>
        </p:sp>
        <p:sp>
          <p:nvSpPr>
            <p:cNvPr id="86" name="Freeform 71">
              <a:extLst>
                <a:ext uri="{FF2B5EF4-FFF2-40B4-BE49-F238E27FC236}">
                  <a16:creationId xmlns:a16="http://schemas.microsoft.com/office/drawing/2014/main" id="{800590A4-6801-55A7-0092-890835AD4067}"/>
                </a:ext>
              </a:extLst>
            </p:cNvPr>
            <p:cNvSpPr/>
            <p:nvPr/>
          </p:nvSpPr>
          <p:spPr>
            <a:xfrm>
              <a:off x="-15267" y="468246"/>
              <a:ext cx="1037379" cy="223232"/>
            </a:xfrm>
            <a:custGeom>
              <a:avLst/>
              <a:gdLst/>
              <a:ahLst/>
              <a:cxnLst/>
              <a:rect l="l" t="t" r="r" b="b"/>
              <a:pathLst>
                <a:path w="1037379" h="304691">
                  <a:moveTo>
                    <a:pt x="152345" y="0"/>
                  </a:moveTo>
                  <a:lnTo>
                    <a:pt x="885033" y="0"/>
                  </a:lnTo>
                  <a:cubicBezTo>
                    <a:pt x="925438" y="0"/>
                    <a:pt x="964188" y="16051"/>
                    <a:pt x="992758" y="44621"/>
                  </a:cubicBezTo>
                  <a:cubicBezTo>
                    <a:pt x="1021328" y="73191"/>
                    <a:pt x="1037379" y="111941"/>
                    <a:pt x="1037379" y="152345"/>
                  </a:cubicBezTo>
                  <a:lnTo>
                    <a:pt x="1037379" y="152345"/>
                  </a:lnTo>
                  <a:cubicBezTo>
                    <a:pt x="1037379" y="236483"/>
                    <a:pt x="969171" y="304691"/>
                    <a:pt x="885033" y="304691"/>
                  </a:cubicBezTo>
                  <a:lnTo>
                    <a:pt x="152345" y="304691"/>
                  </a:lnTo>
                  <a:cubicBezTo>
                    <a:pt x="111941" y="304691"/>
                    <a:pt x="73191" y="288640"/>
                    <a:pt x="44621" y="260070"/>
                  </a:cubicBezTo>
                  <a:cubicBezTo>
                    <a:pt x="16051" y="231499"/>
                    <a:pt x="0" y="192750"/>
                    <a:pt x="0" y="152345"/>
                  </a:cubicBezTo>
                  <a:lnTo>
                    <a:pt x="0" y="152345"/>
                  </a:lnTo>
                  <a:cubicBezTo>
                    <a:pt x="0" y="111941"/>
                    <a:pt x="16051" y="73191"/>
                    <a:pt x="44621" y="44621"/>
                  </a:cubicBezTo>
                  <a:cubicBezTo>
                    <a:pt x="73191" y="16051"/>
                    <a:pt x="111941" y="0"/>
                    <a:pt x="152345" y="0"/>
                  </a:cubicBezTo>
                  <a:close/>
                </a:path>
              </a:pathLst>
            </a:custGeom>
            <a:solidFill>
              <a:srgbClr val="A9D8D3"/>
            </a:solidFill>
          </p:spPr>
          <p:txBody>
            <a:bodyPr lIns="91440" tIns="45720" rIns="91440" bIns="45720" rtlCol="0" anchor="t"/>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r>
                <a:rPr lang="sv" sz="800"/>
                <a:t>Service för personer i arbetsför ålder</a:t>
              </a:r>
              <a:endParaRPr lang="fi-FI" sz="800">
                <a:cs typeface="Arial"/>
              </a:endParaRPr>
            </a:p>
          </p:txBody>
        </p:sp>
      </p:grpSp>
      <p:grpSp>
        <p:nvGrpSpPr>
          <p:cNvPr id="87" name="Group 70">
            <a:extLst>
              <a:ext uri="{FF2B5EF4-FFF2-40B4-BE49-F238E27FC236}">
                <a16:creationId xmlns:a16="http://schemas.microsoft.com/office/drawing/2014/main" id="{5005A846-0D75-6AF7-2DCA-4340A763AA76}"/>
              </a:ext>
            </a:extLst>
          </p:cNvPr>
          <p:cNvGrpSpPr/>
          <p:nvPr/>
        </p:nvGrpSpPr>
        <p:grpSpPr>
          <a:xfrm>
            <a:off x="4144565" y="777135"/>
            <a:ext cx="1109483" cy="366617"/>
            <a:chOff x="0" y="-38100"/>
            <a:chExt cx="1037379" cy="342791"/>
          </a:xfrm>
        </p:grpSpPr>
        <p:sp>
          <p:nvSpPr>
            <p:cNvPr id="88" name="Freeform 71">
              <a:extLst>
                <a:ext uri="{FF2B5EF4-FFF2-40B4-BE49-F238E27FC236}">
                  <a16:creationId xmlns:a16="http://schemas.microsoft.com/office/drawing/2014/main" id="{1A45540F-3DE9-C678-BF40-398EE7474D10}"/>
                </a:ext>
              </a:extLst>
            </p:cNvPr>
            <p:cNvSpPr/>
            <p:nvPr/>
          </p:nvSpPr>
          <p:spPr>
            <a:xfrm>
              <a:off x="0" y="0"/>
              <a:ext cx="1037379" cy="304691"/>
            </a:xfrm>
            <a:custGeom>
              <a:avLst/>
              <a:gdLst/>
              <a:ahLst/>
              <a:cxnLst/>
              <a:rect l="l" t="t" r="r" b="b"/>
              <a:pathLst>
                <a:path w="1037379" h="304691">
                  <a:moveTo>
                    <a:pt x="152345" y="0"/>
                  </a:moveTo>
                  <a:lnTo>
                    <a:pt x="885033" y="0"/>
                  </a:lnTo>
                  <a:cubicBezTo>
                    <a:pt x="925438" y="0"/>
                    <a:pt x="964188" y="16051"/>
                    <a:pt x="992758" y="44621"/>
                  </a:cubicBezTo>
                  <a:cubicBezTo>
                    <a:pt x="1021328" y="73191"/>
                    <a:pt x="1037379" y="111941"/>
                    <a:pt x="1037379" y="152345"/>
                  </a:cubicBezTo>
                  <a:lnTo>
                    <a:pt x="1037379" y="152345"/>
                  </a:lnTo>
                  <a:cubicBezTo>
                    <a:pt x="1037379" y="236483"/>
                    <a:pt x="969171" y="304691"/>
                    <a:pt x="885033" y="304691"/>
                  </a:cubicBezTo>
                  <a:lnTo>
                    <a:pt x="152345" y="304691"/>
                  </a:lnTo>
                  <a:cubicBezTo>
                    <a:pt x="111941" y="304691"/>
                    <a:pt x="73191" y="288640"/>
                    <a:pt x="44621" y="260070"/>
                  </a:cubicBezTo>
                  <a:cubicBezTo>
                    <a:pt x="16051" y="231499"/>
                    <a:pt x="0" y="192750"/>
                    <a:pt x="0" y="152345"/>
                  </a:cubicBezTo>
                  <a:lnTo>
                    <a:pt x="0" y="152345"/>
                  </a:lnTo>
                  <a:cubicBezTo>
                    <a:pt x="0" y="111941"/>
                    <a:pt x="16051" y="73191"/>
                    <a:pt x="44621" y="44621"/>
                  </a:cubicBezTo>
                  <a:cubicBezTo>
                    <a:pt x="73191" y="16051"/>
                    <a:pt x="111941" y="0"/>
                    <a:pt x="152345" y="0"/>
                  </a:cubicBezTo>
                  <a:close/>
                </a:path>
              </a:pathLst>
            </a:custGeom>
            <a:solidFill>
              <a:schemeClr val="tx2">
                <a:lumMod val="75000"/>
              </a:schemeClr>
            </a:solidFill>
            <a:ln>
              <a:solidFill>
                <a:schemeClr val="tx2">
                  <a:lumMod val="75000"/>
                </a:schemeClr>
              </a:solidFill>
            </a:ln>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sp>
          <p:nvSpPr>
            <p:cNvPr id="89" name="TextBox 72">
              <a:extLst>
                <a:ext uri="{FF2B5EF4-FFF2-40B4-BE49-F238E27FC236}">
                  <a16:creationId xmlns:a16="http://schemas.microsoft.com/office/drawing/2014/main" id="{D2E57B0B-3DEE-44DF-3D90-FF21CE86F07D}"/>
                </a:ext>
              </a:extLst>
            </p:cNvPr>
            <p:cNvSpPr txBox="1"/>
            <p:nvPr/>
          </p:nvSpPr>
          <p:spPr>
            <a:xfrm>
              <a:off x="0" y="-38100"/>
              <a:ext cx="1037379" cy="342791"/>
            </a:xfrm>
            <a:prstGeom prst="rect">
              <a:avLst/>
            </a:prstGeom>
          </p:spPr>
          <p:txBody>
            <a:bodyPr lIns="25400" tIns="25400" rIns="25400" bIns="25400" rtlCol="0" anchor="ct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rtl="0">
                <a:lnSpc>
                  <a:spcPts val="952"/>
                </a:lnSpc>
              </a:pPr>
              <a:r>
                <a:rPr lang="sv" sz="800" spc="-5">
                  <a:solidFill>
                    <a:schemeClr val="bg1"/>
                  </a:solidFill>
                  <a:latin typeface="Arial"/>
                </a:rPr>
                <a:t>Kommunernas tjänster</a:t>
              </a:r>
              <a:endParaRPr lang="en-US" sz="800" spc="-5">
                <a:solidFill>
                  <a:schemeClr val="bg1"/>
                </a:solidFill>
                <a:latin typeface="Arial"/>
              </a:endParaRPr>
            </a:p>
          </p:txBody>
        </p:sp>
      </p:grpSp>
      <p:grpSp>
        <p:nvGrpSpPr>
          <p:cNvPr id="93" name="Group 70">
            <a:extLst>
              <a:ext uri="{FF2B5EF4-FFF2-40B4-BE49-F238E27FC236}">
                <a16:creationId xmlns:a16="http://schemas.microsoft.com/office/drawing/2014/main" id="{AAAB1504-7450-09EE-F6B7-4E8DCA9D3FF1}"/>
              </a:ext>
            </a:extLst>
          </p:cNvPr>
          <p:cNvGrpSpPr/>
          <p:nvPr/>
        </p:nvGrpSpPr>
        <p:grpSpPr>
          <a:xfrm>
            <a:off x="4113509" y="1221284"/>
            <a:ext cx="1109483" cy="366617"/>
            <a:chOff x="0" y="-38100"/>
            <a:chExt cx="1037379" cy="342791"/>
          </a:xfrm>
        </p:grpSpPr>
        <p:sp>
          <p:nvSpPr>
            <p:cNvPr id="94" name="Freeform 71">
              <a:extLst>
                <a:ext uri="{FF2B5EF4-FFF2-40B4-BE49-F238E27FC236}">
                  <a16:creationId xmlns:a16="http://schemas.microsoft.com/office/drawing/2014/main" id="{FF2FF7C7-59D0-A875-84E8-44290EEF0622}"/>
                </a:ext>
              </a:extLst>
            </p:cNvPr>
            <p:cNvSpPr/>
            <p:nvPr/>
          </p:nvSpPr>
          <p:spPr>
            <a:xfrm>
              <a:off x="0" y="0"/>
              <a:ext cx="1037379" cy="304691"/>
            </a:xfrm>
            <a:custGeom>
              <a:avLst/>
              <a:gdLst/>
              <a:ahLst/>
              <a:cxnLst/>
              <a:rect l="l" t="t" r="r" b="b"/>
              <a:pathLst>
                <a:path w="1037379" h="304691">
                  <a:moveTo>
                    <a:pt x="152345" y="0"/>
                  </a:moveTo>
                  <a:lnTo>
                    <a:pt x="885033" y="0"/>
                  </a:lnTo>
                  <a:cubicBezTo>
                    <a:pt x="925438" y="0"/>
                    <a:pt x="964188" y="16051"/>
                    <a:pt x="992758" y="44621"/>
                  </a:cubicBezTo>
                  <a:cubicBezTo>
                    <a:pt x="1021328" y="73191"/>
                    <a:pt x="1037379" y="111941"/>
                    <a:pt x="1037379" y="152345"/>
                  </a:cubicBezTo>
                  <a:lnTo>
                    <a:pt x="1037379" y="152345"/>
                  </a:lnTo>
                  <a:cubicBezTo>
                    <a:pt x="1037379" y="236483"/>
                    <a:pt x="969171" y="304691"/>
                    <a:pt x="885033" y="304691"/>
                  </a:cubicBezTo>
                  <a:lnTo>
                    <a:pt x="152345" y="304691"/>
                  </a:lnTo>
                  <a:cubicBezTo>
                    <a:pt x="111941" y="304691"/>
                    <a:pt x="73191" y="288640"/>
                    <a:pt x="44621" y="260070"/>
                  </a:cubicBezTo>
                  <a:cubicBezTo>
                    <a:pt x="16051" y="231499"/>
                    <a:pt x="0" y="192750"/>
                    <a:pt x="0" y="152345"/>
                  </a:cubicBezTo>
                  <a:lnTo>
                    <a:pt x="0" y="152345"/>
                  </a:lnTo>
                  <a:cubicBezTo>
                    <a:pt x="0" y="111941"/>
                    <a:pt x="16051" y="73191"/>
                    <a:pt x="44621" y="44621"/>
                  </a:cubicBezTo>
                  <a:cubicBezTo>
                    <a:pt x="73191" y="16051"/>
                    <a:pt x="111941" y="0"/>
                    <a:pt x="152345" y="0"/>
                  </a:cubicBezTo>
                  <a:close/>
                </a:path>
              </a:pathLst>
            </a:custGeom>
            <a:solidFill>
              <a:schemeClr val="tx2">
                <a:lumMod val="75000"/>
              </a:schemeClr>
            </a:solidFill>
            <a:ln>
              <a:solidFill>
                <a:schemeClr val="tx2">
                  <a:lumMod val="75000"/>
                </a:schemeClr>
              </a:solidFill>
            </a:ln>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sp>
          <p:nvSpPr>
            <p:cNvPr id="95" name="TextBox 72">
              <a:extLst>
                <a:ext uri="{FF2B5EF4-FFF2-40B4-BE49-F238E27FC236}">
                  <a16:creationId xmlns:a16="http://schemas.microsoft.com/office/drawing/2014/main" id="{6332B7C8-EEE0-5F85-C088-013C0421F3B2}"/>
                </a:ext>
              </a:extLst>
            </p:cNvPr>
            <p:cNvSpPr txBox="1"/>
            <p:nvPr/>
          </p:nvSpPr>
          <p:spPr>
            <a:xfrm>
              <a:off x="0" y="-38100"/>
              <a:ext cx="1037379" cy="342791"/>
            </a:xfrm>
            <a:prstGeom prst="rect">
              <a:avLst/>
            </a:prstGeom>
          </p:spPr>
          <p:txBody>
            <a:bodyPr lIns="25400" tIns="25400" rIns="25400" bIns="25400" rtlCol="0" anchor="ct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rtl="0">
                <a:lnSpc>
                  <a:spcPts val="952"/>
                </a:lnSpc>
              </a:pPr>
              <a:r>
                <a:rPr lang="sv" sz="800" spc="-5">
                  <a:solidFill>
                    <a:schemeClr val="bg1"/>
                  </a:solidFill>
                  <a:latin typeface="Arial"/>
                </a:rPr>
                <a:t>Tredje sektorns tjänster</a:t>
              </a:r>
              <a:endParaRPr lang="en-US" sz="800" spc="-5">
                <a:solidFill>
                  <a:schemeClr val="bg1"/>
                </a:solidFill>
                <a:latin typeface="Arial"/>
              </a:endParaRPr>
            </a:p>
          </p:txBody>
        </p:sp>
      </p:grpSp>
      <p:grpSp>
        <p:nvGrpSpPr>
          <p:cNvPr id="96" name="Group 70">
            <a:extLst>
              <a:ext uri="{FF2B5EF4-FFF2-40B4-BE49-F238E27FC236}">
                <a16:creationId xmlns:a16="http://schemas.microsoft.com/office/drawing/2014/main" id="{E1734217-F6CB-EB1B-CEFD-DC2380AC2150}"/>
              </a:ext>
            </a:extLst>
          </p:cNvPr>
          <p:cNvGrpSpPr/>
          <p:nvPr/>
        </p:nvGrpSpPr>
        <p:grpSpPr>
          <a:xfrm>
            <a:off x="4191248" y="2947247"/>
            <a:ext cx="1109483" cy="513744"/>
            <a:chOff x="0" y="-38100"/>
            <a:chExt cx="1037379" cy="342791"/>
          </a:xfrm>
        </p:grpSpPr>
        <p:sp>
          <p:nvSpPr>
            <p:cNvPr id="97" name="Freeform 71">
              <a:extLst>
                <a:ext uri="{FF2B5EF4-FFF2-40B4-BE49-F238E27FC236}">
                  <a16:creationId xmlns:a16="http://schemas.microsoft.com/office/drawing/2014/main" id="{23EF5AD5-13EA-D188-D111-93B10226B194}"/>
                </a:ext>
              </a:extLst>
            </p:cNvPr>
            <p:cNvSpPr/>
            <p:nvPr/>
          </p:nvSpPr>
          <p:spPr>
            <a:xfrm>
              <a:off x="0" y="0"/>
              <a:ext cx="1037379" cy="304691"/>
            </a:xfrm>
            <a:custGeom>
              <a:avLst/>
              <a:gdLst/>
              <a:ahLst/>
              <a:cxnLst/>
              <a:rect l="l" t="t" r="r" b="b"/>
              <a:pathLst>
                <a:path w="1037379" h="304691">
                  <a:moveTo>
                    <a:pt x="152345" y="0"/>
                  </a:moveTo>
                  <a:lnTo>
                    <a:pt x="885033" y="0"/>
                  </a:lnTo>
                  <a:cubicBezTo>
                    <a:pt x="925438" y="0"/>
                    <a:pt x="964188" y="16051"/>
                    <a:pt x="992758" y="44621"/>
                  </a:cubicBezTo>
                  <a:cubicBezTo>
                    <a:pt x="1021328" y="73191"/>
                    <a:pt x="1037379" y="111941"/>
                    <a:pt x="1037379" y="152345"/>
                  </a:cubicBezTo>
                  <a:lnTo>
                    <a:pt x="1037379" y="152345"/>
                  </a:lnTo>
                  <a:cubicBezTo>
                    <a:pt x="1037379" y="236483"/>
                    <a:pt x="969171" y="304691"/>
                    <a:pt x="885033" y="304691"/>
                  </a:cubicBezTo>
                  <a:lnTo>
                    <a:pt x="152345" y="304691"/>
                  </a:lnTo>
                  <a:cubicBezTo>
                    <a:pt x="111941" y="304691"/>
                    <a:pt x="73191" y="288640"/>
                    <a:pt x="44621" y="260070"/>
                  </a:cubicBezTo>
                  <a:cubicBezTo>
                    <a:pt x="16051" y="231499"/>
                    <a:pt x="0" y="192750"/>
                    <a:pt x="0" y="152345"/>
                  </a:cubicBezTo>
                  <a:lnTo>
                    <a:pt x="0" y="152345"/>
                  </a:lnTo>
                  <a:cubicBezTo>
                    <a:pt x="0" y="111941"/>
                    <a:pt x="16051" y="73191"/>
                    <a:pt x="44621" y="44621"/>
                  </a:cubicBezTo>
                  <a:cubicBezTo>
                    <a:pt x="73191" y="16051"/>
                    <a:pt x="111941" y="0"/>
                    <a:pt x="152345" y="0"/>
                  </a:cubicBezTo>
                  <a:close/>
                </a:path>
              </a:pathLst>
            </a:custGeom>
            <a:solidFill>
              <a:srgbClr val="A9D8D3"/>
            </a:solidFill>
          </p:spPr>
          <p:txBody>
            <a:bodyPr rtlCol="0"/>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rtl="0"/>
              <a:endParaRPr lang="fi-FI" sz="450"/>
            </a:p>
          </p:txBody>
        </p:sp>
        <p:sp>
          <p:nvSpPr>
            <p:cNvPr id="98" name="TextBox 72">
              <a:extLst>
                <a:ext uri="{FF2B5EF4-FFF2-40B4-BE49-F238E27FC236}">
                  <a16:creationId xmlns:a16="http://schemas.microsoft.com/office/drawing/2014/main" id="{029E1DFE-263D-872C-8411-7BB78BB2A509}"/>
                </a:ext>
              </a:extLst>
            </p:cNvPr>
            <p:cNvSpPr txBox="1"/>
            <p:nvPr/>
          </p:nvSpPr>
          <p:spPr>
            <a:xfrm>
              <a:off x="0" y="-38100"/>
              <a:ext cx="1037379" cy="342791"/>
            </a:xfrm>
            <a:prstGeom prst="rect">
              <a:avLst/>
            </a:prstGeom>
          </p:spPr>
          <p:txBody>
            <a:bodyPr lIns="25400" tIns="25400" rIns="25400" bIns="25400" rtlCol="0" anchor="ctr"/>
            <a:lstStyle>
              <a:defPPr>
                <a:defRPr lang="fi-FI"/>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rtl="0">
                <a:lnSpc>
                  <a:spcPts val="952"/>
                </a:lnSpc>
              </a:pPr>
              <a:r>
                <a:rPr lang="sv" sz="800" spc="-5">
                  <a:solidFill>
                    <a:srgbClr val="3C2B7C"/>
                  </a:solidFill>
                  <a:latin typeface="Arial"/>
                </a:rPr>
                <a:t>Kund- och servicehandledning</a:t>
              </a:r>
              <a:endParaRPr lang="en-US" sz="800" spc="-5">
                <a:solidFill>
                  <a:srgbClr val="3C2B7C"/>
                </a:solidFill>
                <a:latin typeface="Arial"/>
              </a:endParaRPr>
            </a:p>
            <a:p>
              <a:pPr algn="ctr" rtl="0">
                <a:lnSpc>
                  <a:spcPts val="952"/>
                </a:lnSpc>
              </a:pPr>
              <a:r>
                <a:rPr lang="sv" sz="800" spc="-5">
                  <a:solidFill>
                    <a:srgbClr val="3C2B7C"/>
                  </a:solidFill>
                  <a:latin typeface="Arial"/>
                </a:rPr>
                <a:t>Soihtu (socialrådgivning, handledning och bedömning av servicebehov)</a:t>
              </a:r>
              <a:endParaRPr lang="en-US" sz="800" spc="-5">
                <a:solidFill>
                  <a:srgbClr val="3C2B7C"/>
                </a:solidFill>
                <a:latin typeface="Arial"/>
              </a:endParaRPr>
            </a:p>
          </p:txBody>
        </p:sp>
      </p:grpSp>
    </p:spTree>
    <p:extLst>
      <p:ext uri="{BB962C8B-B14F-4D97-AF65-F5344CB8AC3E}">
        <p14:creationId xmlns:p14="http://schemas.microsoft.com/office/powerpoint/2010/main" val="26424344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331836" y="-1286779"/>
            <a:ext cx="7242424" cy="7242424"/>
            <a:chOff x="0" y="0"/>
            <a:chExt cx="16193478" cy="16193478"/>
          </a:xfrm>
        </p:grpSpPr>
        <p:sp>
          <p:nvSpPr>
            <p:cNvPr id="3" name="Freeform 3"/>
            <p:cNvSpPr/>
            <p:nvPr/>
          </p:nvSpPr>
          <p:spPr>
            <a:xfrm>
              <a:off x="0" y="0"/>
              <a:ext cx="16193515" cy="16193515"/>
            </a:xfrm>
            <a:custGeom>
              <a:avLst/>
              <a:gdLst/>
              <a:ahLst/>
              <a:cxnLst/>
              <a:rect l="l" t="t" r="r" b="b"/>
              <a:pathLst>
                <a:path w="16193515" h="16193515">
                  <a:moveTo>
                    <a:pt x="8096758" y="0"/>
                  </a:moveTo>
                  <a:cubicBezTo>
                    <a:pt x="3624961" y="0"/>
                    <a:pt x="0" y="3624961"/>
                    <a:pt x="0" y="8096758"/>
                  </a:cubicBezTo>
                  <a:cubicBezTo>
                    <a:pt x="0" y="12568555"/>
                    <a:pt x="3624961" y="16193515"/>
                    <a:pt x="8096758" y="16193515"/>
                  </a:cubicBezTo>
                  <a:cubicBezTo>
                    <a:pt x="12568555" y="16193515"/>
                    <a:pt x="16193515" y="12568555"/>
                    <a:pt x="16193515" y="8096758"/>
                  </a:cubicBezTo>
                  <a:cubicBezTo>
                    <a:pt x="16193515" y="3624961"/>
                    <a:pt x="12568428" y="0"/>
                    <a:pt x="8096758" y="0"/>
                  </a:cubicBezTo>
                  <a:close/>
                </a:path>
              </a:pathLst>
            </a:custGeom>
            <a:blipFill>
              <a:blip r:embed="rId3">
                <a:alphaModFix amt="35000"/>
              </a:blip>
              <a:stretch>
                <a:fillRect l="-24999" r="-24999"/>
              </a:stretch>
            </a:blip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grpSp>
      <p:grpSp>
        <p:nvGrpSpPr>
          <p:cNvPr id="4" name="Group 4"/>
          <p:cNvGrpSpPr/>
          <p:nvPr/>
        </p:nvGrpSpPr>
        <p:grpSpPr>
          <a:xfrm>
            <a:off x="5246682" y="2434483"/>
            <a:ext cx="1482529" cy="1482529"/>
            <a:chOff x="0" y="0"/>
            <a:chExt cx="4281328" cy="4281328"/>
          </a:xfrm>
        </p:grpSpPr>
        <p:sp>
          <p:nvSpPr>
            <p:cNvPr id="5" name="Freeform 5"/>
            <p:cNvSpPr/>
            <p:nvPr/>
          </p:nvSpPr>
          <p:spPr>
            <a:xfrm>
              <a:off x="0" y="0"/>
              <a:ext cx="4281424" cy="4281297"/>
            </a:xfrm>
            <a:custGeom>
              <a:avLst/>
              <a:gdLst/>
              <a:ahLst/>
              <a:cxnLst/>
              <a:rect l="l" t="t" r="r" b="b"/>
              <a:pathLst>
                <a:path w="4281424" h="4281297">
                  <a:moveTo>
                    <a:pt x="2140712" y="0"/>
                  </a:moveTo>
                  <a:cubicBezTo>
                    <a:pt x="958342" y="0"/>
                    <a:pt x="0" y="958342"/>
                    <a:pt x="0" y="2140712"/>
                  </a:cubicBezTo>
                  <a:cubicBezTo>
                    <a:pt x="0" y="3323082"/>
                    <a:pt x="958342" y="4281297"/>
                    <a:pt x="2140712" y="4281297"/>
                  </a:cubicBezTo>
                  <a:cubicBezTo>
                    <a:pt x="3323082" y="4281297"/>
                    <a:pt x="4281424" y="3322955"/>
                    <a:pt x="4281424" y="2140585"/>
                  </a:cubicBezTo>
                  <a:cubicBezTo>
                    <a:pt x="4281424" y="958215"/>
                    <a:pt x="3322955" y="0"/>
                    <a:pt x="2140712" y="0"/>
                  </a:cubicBezTo>
                  <a:close/>
                </a:path>
              </a:pathLst>
            </a:custGeom>
            <a:solidFill>
              <a:srgbClr val="9D95BD"/>
            </a:solid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grpSp>
      <p:sp>
        <p:nvSpPr>
          <p:cNvPr id="6" name="Freeform 6"/>
          <p:cNvSpPr/>
          <p:nvPr/>
        </p:nvSpPr>
        <p:spPr>
          <a:xfrm>
            <a:off x="2055986" y="2736230"/>
            <a:ext cx="253382" cy="253382"/>
          </a:xfrm>
          <a:custGeom>
            <a:avLst/>
            <a:gdLst/>
            <a:ahLst/>
            <a:cxnLst/>
            <a:rect l="l" t="t" r="r" b="b"/>
            <a:pathLst>
              <a:path w="506764" h="506764">
                <a:moveTo>
                  <a:pt x="0" y="0"/>
                </a:moveTo>
                <a:lnTo>
                  <a:pt x="506764" y="0"/>
                </a:lnTo>
                <a:lnTo>
                  <a:pt x="506764" y="506764"/>
                </a:lnTo>
                <a:lnTo>
                  <a:pt x="0" y="50676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sp>
        <p:nvSpPr>
          <p:cNvPr id="7" name="Freeform 7"/>
          <p:cNvSpPr/>
          <p:nvPr/>
        </p:nvSpPr>
        <p:spPr>
          <a:xfrm>
            <a:off x="2081074" y="3191821"/>
            <a:ext cx="210883" cy="246647"/>
          </a:xfrm>
          <a:custGeom>
            <a:avLst/>
            <a:gdLst/>
            <a:ahLst/>
            <a:cxnLst/>
            <a:rect l="l" t="t" r="r" b="b"/>
            <a:pathLst>
              <a:path w="421766" h="493294">
                <a:moveTo>
                  <a:pt x="0" y="0"/>
                </a:moveTo>
                <a:lnTo>
                  <a:pt x="421766" y="0"/>
                </a:lnTo>
                <a:lnTo>
                  <a:pt x="421766" y="493293"/>
                </a:lnTo>
                <a:lnTo>
                  <a:pt x="0" y="493293"/>
                </a:lnTo>
                <a:lnTo>
                  <a:pt x="0" y="0"/>
                </a:lnTo>
                <a:close/>
              </a:path>
            </a:pathLst>
          </a:custGeom>
          <a:blipFill>
            <a:blip r:embed="rId6">
              <a:extLst>
                <a:ext uri="{96DAC541-7B7A-43D3-8B79-37D633B846F1}">
                  <asvg:svgBlip xmlns:asvg="http://schemas.microsoft.com/office/drawing/2016/SVG/main" r:embed="rId7"/>
                </a:ext>
              </a:extLst>
            </a:blip>
            <a:stretch>
              <a:fillRect t="-249" b="-249"/>
            </a:stretch>
          </a:blip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sp>
        <p:nvSpPr>
          <p:cNvPr id="8" name="Freeform 8"/>
          <p:cNvSpPr/>
          <p:nvPr/>
        </p:nvSpPr>
        <p:spPr>
          <a:xfrm>
            <a:off x="2091209" y="3659025"/>
            <a:ext cx="216686" cy="216686"/>
          </a:xfrm>
          <a:custGeom>
            <a:avLst/>
            <a:gdLst/>
            <a:ahLst/>
            <a:cxnLst/>
            <a:rect l="l" t="t" r="r" b="b"/>
            <a:pathLst>
              <a:path w="433372" h="433372">
                <a:moveTo>
                  <a:pt x="0" y="0"/>
                </a:moveTo>
                <a:lnTo>
                  <a:pt x="433372" y="0"/>
                </a:lnTo>
                <a:lnTo>
                  <a:pt x="433372" y="433371"/>
                </a:lnTo>
                <a:lnTo>
                  <a:pt x="0" y="43337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grpSp>
        <p:nvGrpSpPr>
          <p:cNvPr id="9" name="Group 9"/>
          <p:cNvGrpSpPr/>
          <p:nvPr/>
        </p:nvGrpSpPr>
        <p:grpSpPr>
          <a:xfrm>
            <a:off x="288650" y="838508"/>
            <a:ext cx="2077346" cy="747366"/>
            <a:chOff x="0" y="0"/>
            <a:chExt cx="7058738" cy="2539518"/>
          </a:xfrm>
        </p:grpSpPr>
        <p:sp>
          <p:nvSpPr>
            <p:cNvPr id="10" name="Freeform 10"/>
            <p:cNvSpPr/>
            <p:nvPr/>
          </p:nvSpPr>
          <p:spPr>
            <a:xfrm>
              <a:off x="0" y="0"/>
              <a:ext cx="7058787" cy="2539492"/>
            </a:xfrm>
            <a:custGeom>
              <a:avLst/>
              <a:gdLst/>
              <a:ahLst/>
              <a:cxnLst/>
              <a:rect l="l" t="t" r="r" b="b"/>
              <a:pathLst>
                <a:path w="7058787" h="2539492">
                  <a:moveTo>
                    <a:pt x="0" y="0"/>
                  </a:moveTo>
                  <a:lnTo>
                    <a:pt x="7058787" y="0"/>
                  </a:lnTo>
                  <a:lnTo>
                    <a:pt x="7058787" y="2539492"/>
                  </a:lnTo>
                  <a:lnTo>
                    <a:pt x="0" y="2539492"/>
                  </a:lnTo>
                  <a:close/>
                </a:path>
              </a:pathLst>
            </a:custGeom>
            <a:solidFill>
              <a:srgbClr val="BFE7E2"/>
            </a:solid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grpSp>
      <p:grpSp>
        <p:nvGrpSpPr>
          <p:cNvPr id="11" name="Group 11"/>
          <p:cNvGrpSpPr/>
          <p:nvPr/>
        </p:nvGrpSpPr>
        <p:grpSpPr>
          <a:xfrm>
            <a:off x="258944" y="1785899"/>
            <a:ext cx="2077346" cy="862561"/>
            <a:chOff x="0" y="0"/>
            <a:chExt cx="7058738" cy="2930948"/>
          </a:xfrm>
        </p:grpSpPr>
        <p:sp>
          <p:nvSpPr>
            <p:cNvPr id="12" name="Freeform 12"/>
            <p:cNvSpPr/>
            <p:nvPr/>
          </p:nvSpPr>
          <p:spPr>
            <a:xfrm>
              <a:off x="0" y="0"/>
              <a:ext cx="7058787" cy="2930906"/>
            </a:xfrm>
            <a:custGeom>
              <a:avLst/>
              <a:gdLst/>
              <a:ahLst/>
              <a:cxnLst/>
              <a:rect l="l" t="t" r="r" b="b"/>
              <a:pathLst>
                <a:path w="7058787" h="2930906">
                  <a:moveTo>
                    <a:pt x="0" y="0"/>
                  </a:moveTo>
                  <a:lnTo>
                    <a:pt x="7058787" y="0"/>
                  </a:lnTo>
                  <a:lnTo>
                    <a:pt x="7058787" y="2930906"/>
                  </a:lnTo>
                  <a:lnTo>
                    <a:pt x="0" y="2930906"/>
                  </a:lnTo>
                  <a:close/>
                </a:path>
              </a:pathLst>
            </a:custGeom>
            <a:solidFill>
              <a:srgbClr val="CECADE"/>
            </a:solid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grpSp>
      <p:grpSp>
        <p:nvGrpSpPr>
          <p:cNvPr id="13" name="Group 13"/>
          <p:cNvGrpSpPr/>
          <p:nvPr/>
        </p:nvGrpSpPr>
        <p:grpSpPr>
          <a:xfrm>
            <a:off x="258944" y="2828277"/>
            <a:ext cx="2077346" cy="830749"/>
            <a:chOff x="0" y="0"/>
            <a:chExt cx="7058738" cy="2822850"/>
          </a:xfrm>
        </p:grpSpPr>
        <p:sp>
          <p:nvSpPr>
            <p:cNvPr id="14" name="Freeform 14"/>
            <p:cNvSpPr/>
            <p:nvPr/>
          </p:nvSpPr>
          <p:spPr>
            <a:xfrm>
              <a:off x="0" y="0"/>
              <a:ext cx="7058787" cy="2822829"/>
            </a:xfrm>
            <a:custGeom>
              <a:avLst/>
              <a:gdLst/>
              <a:ahLst/>
              <a:cxnLst/>
              <a:rect l="l" t="t" r="r" b="b"/>
              <a:pathLst>
                <a:path w="7058787" h="2822829">
                  <a:moveTo>
                    <a:pt x="0" y="0"/>
                  </a:moveTo>
                  <a:lnTo>
                    <a:pt x="7058787" y="0"/>
                  </a:lnTo>
                  <a:lnTo>
                    <a:pt x="7058787" y="2822829"/>
                  </a:lnTo>
                  <a:lnTo>
                    <a:pt x="0" y="2822829"/>
                  </a:lnTo>
                  <a:close/>
                </a:path>
              </a:pathLst>
            </a:custGeom>
            <a:solidFill>
              <a:srgbClr val="80CFC6"/>
            </a:solid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grpSp>
      <p:grpSp>
        <p:nvGrpSpPr>
          <p:cNvPr id="15" name="Group 15"/>
          <p:cNvGrpSpPr/>
          <p:nvPr/>
        </p:nvGrpSpPr>
        <p:grpSpPr>
          <a:xfrm>
            <a:off x="258944" y="3831315"/>
            <a:ext cx="2077346" cy="797835"/>
            <a:chOff x="0" y="0"/>
            <a:chExt cx="7058738" cy="2711011"/>
          </a:xfrm>
        </p:grpSpPr>
        <p:sp>
          <p:nvSpPr>
            <p:cNvPr id="16" name="Freeform 16"/>
            <p:cNvSpPr/>
            <p:nvPr/>
          </p:nvSpPr>
          <p:spPr>
            <a:xfrm>
              <a:off x="0" y="0"/>
              <a:ext cx="7058787" cy="2710956"/>
            </a:xfrm>
            <a:custGeom>
              <a:avLst/>
              <a:gdLst/>
              <a:ahLst/>
              <a:cxnLst/>
              <a:rect l="l" t="t" r="r" b="b"/>
              <a:pathLst>
                <a:path w="7058787" h="2710956">
                  <a:moveTo>
                    <a:pt x="0" y="0"/>
                  </a:moveTo>
                  <a:lnTo>
                    <a:pt x="7058787" y="0"/>
                  </a:lnTo>
                  <a:lnTo>
                    <a:pt x="7058787" y="2710956"/>
                  </a:lnTo>
                  <a:lnTo>
                    <a:pt x="0" y="2710956"/>
                  </a:lnTo>
                  <a:close/>
                </a:path>
              </a:pathLst>
            </a:custGeom>
            <a:solidFill>
              <a:srgbClr val="9D95BD"/>
            </a:solid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grpSp>
      <p:sp>
        <p:nvSpPr>
          <p:cNvPr id="17" name="Freeform 17"/>
          <p:cNvSpPr/>
          <p:nvPr/>
        </p:nvSpPr>
        <p:spPr>
          <a:xfrm>
            <a:off x="1747594" y="4111463"/>
            <a:ext cx="402609" cy="237539"/>
          </a:xfrm>
          <a:custGeom>
            <a:avLst/>
            <a:gdLst/>
            <a:ahLst/>
            <a:cxnLst/>
            <a:rect l="l" t="t" r="r" b="b"/>
            <a:pathLst>
              <a:path w="805217" h="475078">
                <a:moveTo>
                  <a:pt x="0" y="0"/>
                </a:moveTo>
                <a:lnTo>
                  <a:pt x="805218" y="0"/>
                </a:lnTo>
                <a:lnTo>
                  <a:pt x="805218" y="475078"/>
                </a:lnTo>
                <a:lnTo>
                  <a:pt x="0" y="475078"/>
                </a:lnTo>
                <a:lnTo>
                  <a:pt x="0" y="0"/>
                </a:lnTo>
                <a:close/>
              </a:path>
            </a:pathLst>
          </a:custGeom>
          <a:blipFill>
            <a:blip r:embed="rId10">
              <a:extLst>
                <a:ext uri="{96DAC541-7B7A-43D3-8B79-37D633B846F1}">
                  <asvg:svgBlip xmlns:asvg="http://schemas.microsoft.com/office/drawing/2016/SVG/main" r:embed="rId11"/>
                </a:ext>
              </a:extLst>
            </a:blip>
            <a:stretch>
              <a:fillRect t="-466" b="-466"/>
            </a:stretch>
          </a:blip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grpSp>
        <p:nvGrpSpPr>
          <p:cNvPr id="18" name="Group 18"/>
          <p:cNvGrpSpPr/>
          <p:nvPr/>
        </p:nvGrpSpPr>
        <p:grpSpPr>
          <a:xfrm>
            <a:off x="2432959" y="3842941"/>
            <a:ext cx="906057" cy="811482"/>
            <a:chOff x="-83829" y="0"/>
            <a:chExt cx="3078743" cy="2757383"/>
          </a:xfrm>
        </p:grpSpPr>
        <p:sp>
          <p:nvSpPr>
            <p:cNvPr id="19" name="Freeform 19"/>
            <p:cNvSpPr/>
            <p:nvPr/>
          </p:nvSpPr>
          <p:spPr>
            <a:xfrm>
              <a:off x="0" y="0"/>
              <a:ext cx="2994914" cy="2671455"/>
            </a:xfrm>
            <a:custGeom>
              <a:avLst/>
              <a:gdLst/>
              <a:ahLst/>
              <a:cxnLst/>
              <a:rect l="l" t="t" r="r" b="b"/>
              <a:pathLst>
                <a:path w="2994914" h="2671455">
                  <a:moveTo>
                    <a:pt x="0" y="0"/>
                  </a:moveTo>
                  <a:lnTo>
                    <a:pt x="2994914" y="0"/>
                  </a:lnTo>
                  <a:lnTo>
                    <a:pt x="2994914" y="2671455"/>
                  </a:lnTo>
                  <a:lnTo>
                    <a:pt x="0" y="2671455"/>
                  </a:lnTo>
                  <a:close/>
                </a:path>
              </a:pathLst>
            </a:custGeom>
            <a:solidFill>
              <a:srgbClr val="9D95BD"/>
            </a:solid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sp>
          <p:nvSpPr>
            <p:cNvPr id="20" name="TextBox 20"/>
            <p:cNvSpPr txBox="1"/>
            <p:nvPr/>
          </p:nvSpPr>
          <p:spPr>
            <a:xfrm>
              <a:off x="-83829" y="66824"/>
              <a:ext cx="2994954" cy="2690559"/>
            </a:xfrm>
            <a:prstGeom prst="rect">
              <a:avLst/>
            </a:prstGeom>
          </p:spPr>
          <p:txBody>
            <a:bodyPr lIns="19934" tIns="19934" rIns="19934" bIns="19934" rtlCol="0" anchor="t"/>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algn="ctr" rtl="0">
                <a:lnSpc>
                  <a:spcPts val="1413"/>
                </a:lnSpc>
              </a:pPr>
              <a:endParaRPr sz="450" b="1">
                <a:latin typeface="Arial" panose="020B0604020202020204" pitchFamily="34" charset="0"/>
                <a:cs typeface="Arial" panose="020B0604020202020204" pitchFamily="34" charset="0"/>
              </a:endParaRPr>
            </a:p>
            <a:p>
              <a:pPr algn="ctr" rtl="0">
                <a:lnSpc>
                  <a:spcPts val="1413"/>
                </a:lnSpc>
              </a:pPr>
              <a:r>
                <a:rPr lang="sv" sz="1177" b="1">
                  <a:latin typeface="Arial" panose="020B0604020202020204" pitchFamily="34" charset="0"/>
                  <a:ea typeface="Arimo"/>
                  <a:cs typeface="Arial" panose="020B0604020202020204" pitchFamily="34" charset="0"/>
                  <a:sym typeface="Arimo"/>
                </a:rPr>
                <a:t>20–30+</a:t>
              </a:r>
              <a:r>
                <a:rPr lang="sv" sz="1177" b="1">
                  <a:solidFill>
                    <a:srgbClr val="FFFFFF"/>
                  </a:solidFill>
                  <a:latin typeface="Arial" panose="020B0604020202020204" pitchFamily="34" charset="0"/>
                  <a:ea typeface="Arimo"/>
                  <a:cs typeface="Arial" panose="020B0604020202020204" pitchFamily="34" charset="0"/>
                  <a:sym typeface="Arimo"/>
                </a:rPr>
                <a:t> </a:t>
              </a:r>
            </a:p>
            <a:p>
              <a:pPr algn="ctr" rtl="0">
                <a:lnSpc>
                  <a:spcPts val="1413"/>
                </a:lnSpc>
              </a:pPr>
              <a:r>
                <a:rPr lang="sv" sz="1177" b="1">
                  <a:latin typeface="Arial" panose="020B0604020202020204" pitchFamily="34" charset="0"/>
                  <a:ea typeface="Arimo"/>
                  <a:cs typeface="Arial" panose="020B0604020202020204" pitchFamily="34" charset="0"/>
                  <a:sym typeface="Arimo"/>
                </a:rPr>
                <a:t>öppen hälso- och sjukvård</a:t>
              </a:r>
              <a:endParaRPr lang="en-US" sz="1177" b="1">
                <a:latin typeface="Arial" panose="020B0604020202020204" pitchFamily="34" charset="0"/>
                <a:ea typeface="Arimo"/>
                <a:cs typeface="Arial" panose="020B0604020202020204" pitchFamily="34" charset="0"/>
                <a:sym typeface="Arimo"/>
              </a:endParaRPr>
            </a:p>
          </p:txBody>
        </p:sp>
      </p:grpSp>
      <p:grpSp>
        <p:nvGrpSpPr>
          <p:cNvPr id="21" name="Group 21"/>
          <p:cNvGrpSpPr/>
          <p:nvPr/>
        </p:nvGrpSpPr>
        <p:grpSpPr>
          <a:xfrm>
            <a:off x="2444679" y="2828277"/>
            <a:ext cx="894349" cy="830749"/>
            <a:chOff x="0" y="0"/>
            <a:chExt cx="3038960" cy="2822850"/>
          </a:xfrm>
        </p:grpSpPr>
        <p:sp>
          <p:nvSpPr>
            <p:cNvPr id="22" name="Freeform 22"/>
            <p:cNvSpPr/>
            <p:nvPr/>
          </p:nvSpPr>
          <p:spPr>
            <a:xfrm>
              <a:off x="0" y="0"/>
              <a:ext cx="3038983" cy="2822829"/>
            </a:xfrm>
            <a:custGeom>
              <a:avLst/>
              <a:gdLst/>
              <a:ahLst/>
              <a:cxnLst/>
              <a:rect l="l" t="t" r="r" b="b"/>
              <a:pathLst>
                <a:path w="3038983" h="2822829">
                  <a:moveTo>
                    <a:pt x="0" y="0"/>
                  </a:moveTo>
                  <a:lnTo>
                    <a:pt x="3038983" y="0"/>
                  </a:lnTo>
                  <a:lnTo>
                    <a:pt x="3038983" y="2822829"/>
                  </a:lnTo>
                  <a:lnTo>
                    <a:pt x="0" y="2822829"/>
                  </a:lnTo>
                  <a:close/>
                </a:path>
              </a:pathLst>
            </a:custGeom>
            <a:solidFill>
              <a:srgbClr val="80CFC6"/>
            </a:solid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grpSp>
      <p:grpSp>
        <p:nvGrpSpPr>
          <p:cNvPr id="23" name="Group 23"/>
          <p:cNvGrpSpPr/>
          <p:nvPr/>
        </p:nvGrpSpPr>
        <p:grpSpPr>
          <a:xfrm>
            <a:off x="2444679" y="1785899"/>
            <a:ext cx="894349" cy="862561"/>
            <a:chOff x="0" y="0"/>
            <a:chExt cx="3038960" cy="2930948"/>
          </a:xfrm>
        </p:grpSpPr>
        <p:sp>
          <p:nvSpPr>
            <p:cNvPr id="24" name="Freeform 24"/>
            <p:cNvSpPr/>
            <p:nvPr/>
          </p:nvSpPr>
          <p:spPr>
            <a:xfrm>
              <a:off x="0" y="0"/>
              <a:ext cx="3038983" cy="2930906"/>
            </a:xfrm>
            <a:custGeom>
              <a:avLst/>
              <a:gdLst/>
              <a:ahLst/>
              <a:cxnLst/>
              <a:rect l="l" t="t" r="r" b="b"/>
              <a:pathLst>
                <a:path w="3038983" h="2930906">
                  <a:moveTo>
                    <a:pt x="0" y="0"/>
                  </a:moveTo>
                  <a:lnTo>
                    <a:pt x="3038983" y="0"/>
                  </a:lnTo>
                  <a:lnTo>
                    <a:pt x="3038983" y="2930906"/>
                  </a:lnTo>
                  <a:lnTo>
                    <a:pt x="0" y="2930906"/>
                  </a:lnTo>
                  <a:close/>
                </a:path>
              </a:pathLst>
            </a:custGeom>
            <a:solidFill>
              <a:srgbClr val="CECADE"/>
            </a:solid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grpSp>
      <p:grpSp>
        <p:nvGrpSpPr>
          <p:cNvPr id="25" name="Group 25"/>
          <p:cNvGrpSpPr/>
          <p:nvPr/>
        </p:nvGrpSpPr>
        <p:grpSpPr>
          <a:xfrm>
            <a:off x="2457630" y="864936"/>
            <a:ext cx="881398" cy="747366"/>
            <a:chOff x="0" y="0"/>
            <a:chExt cx="2994954" cy="2539518"/>
          </a:xfrm>
        </p:grpSpPr>
        <p:sp>
          <p:nvSpPr>
            <p:cNvPr id="26" name="Freeform 26"/>
            <p:cNvSpPr/>
            <p:nvPr/>
          </p:nvSpPr>
          <p:spPr>
            <a:xfrm>
              <a:off x="0" y="0"/>
              <a:ext cx="2994914" cy="2539492"/>
            </a:xfrm>
            <a:custGeom>
              <a:avLst/>
              <a:gdLst/>
              <a:ahLst/>
              <a:cxnLst/>
              <a:rect l="l" t="t" r="r" b="b"/>
              <a:pathLst>
                <a:path w="2994914" h="2539492">
                  <a:moveTo>
                    <a:pt x="0" y="0"/>
                  </a:moveTo>
                  <a:lnTo>
                    <a:pt x="2994914" y="0"/>
                  </a:lnTo>
                  <a:lnTo>
                    <a:pt x="2994914" y="2539492"/>
                  </a:lnTo>
                  <a:lnTo>
                    <a:pt x="0" y="2539492"/>
                  </a:lnTo>
                  <a:close/>
                </a:path>
              </a:pathLst>
            </a:custGeom>
            <a:solidFill>
              <a:srgbClr val="BFE7E2"/>
            </a:solid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grpSp>
      <p:sp>
        <p:nvSpPr>
          <p:cNvPr id="27" name="TextBox 27" descr="Perhekeskuksen palvelut ja asiakasmäärät kuvattuna siten, että palvelut ja työntekijämäärät ovat laatikoissa ja asiakasmäärät pallokuvioissa."/>
          <p:cNvSpPr txBox="1"/>
          <p:nvPr/>
        </p:nvSpPr>
        <p:spPr>
          <a:xfrm>
            <a:off x="283988" y="103441"/>
            <a:ext cx="1977224" cy="628377"/>
          </a:xfrm>
          <a:prstGeom prst="rect">
            <a:avLst/>
          </a:prstGeom>
        </p:spPr>
        <p:txBody>
          <a:bodyPr wrap="square" lIns="0" tIns="0" rIns="0" bIns="0" rtlCol="0" anchor="t">
            <a:spAutoFit/>
          </a:bodyPr>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algn="l" rtl="0">
              <a:lnSpc>
                <a:spcPts val="2469"/>
              </a:lnSpc>
            </a:pPr>
            <a:r>
              <a:rPr lang="sv" sz="2037" b="1">
                <a:solidFill>
                  <a:schemeClr val="accent1"/>
                </a:solidFill>
                <a:latin typeface="Arial" panose="020B0604020202020204" pitchFamily="34" charset="0"/>
                <a:ea typeface="Arial MT Pro Bold"/>
                <a:cs typeface="Arial" panose="020B0604020202020204" pitchFamily="34" charset="0"/>
                <a:sym typeface="Arial MT Pro Bold"/>
              </a:rPr>
              <a:t>Familjecentertjänster</a:t>
            </a:r>
          </a:p>
          <a:p>
            <a:pPr algn="l" rtl="0">
              <a:lnSpc>
                <a:spcPts val="2470"/>
              </a:lnSpc>
            </a:pPr>
            <a:endParaRPr lang="en-US" sz="2037" b="1" dirty="0">
              <a:solidFill>
                <a:schemeClr val="accent1"/>
              </a:solidFill>
              <a:latin typeface="Arial" panose="020B0604020202020204" pitchFamily="34" charset="0"/>
              <a:ea typeface="Arial MT Pro Bold"/>
              <a:cs typeface="Arial" panose="020B0604020202020204" pitchFamily="34" charset="0"/>
              <a:sym typeface="Arial MT Pro Bold"/>
            </a:endParaRPr>
          </a:p>
        </p:txBody>
      </p:sp>
      <p:grpSp>
        <p:nvGrpSpPr>
          <p:cNvPr id="28" name="Group 28"/>
          <p:cNvGrpSpPr/>
          <p:nvPr/>
        </p:nvGrpSpPr>
        <p:grpSpPr>
          <a:xfrm>
            <a:off x="1615045" y="38326"/>
            <a:ext cx="1635829" cy="952054"/>
            <a:chOff x="0" y="0"/>
            <a:chExt cx="4362211" cy="2538810"/>
          </a:xfrm>
        </p:grpSpPr>
        <p:grpSp>
          <p:nvGrpSpPr>
            <p:cNvPr id="29" name="Group 29"/>
            <p:cNvGrpSpPr/>
            <p:nvPr/>
          </p:nvGrpSpPr>
          <p:grpSpPr>
            <a:xfrm>
              <a:off x="911708" y="0"/>
              <a:ext cx="2538810" cy="2538810"/>
              <a:chOff x="0" y="0"/>
              <a:chExt cx="4194048" cy="4194048"/>
            </a:xfrm>
          </p:grpSpPr>
          <p:sp>
            <p:nvSpPr>
              <p:cNvPr id="30" name="Freeform 30"/>
              <p:cNvSpPr/>
              <p:nvPr/>
            </p:nvSpPr>
            <p:spPr>
              <a:xfrm>
                <a:off x="0" y="0"/>
                <a:ext cx="4194048" cy="4194048"/>
              </a:xfrm>
              <a:custGeom>
                <a:avLst/>
                <a:gdLst/>
                <a:ahLst/>
                <a:cxnLst/>
                <a:rect l="l" t="t" r="r" b="b"/>
                <a:pathLst>
                  <a:path w="4194048" h="4194048">
                    <a:moveTo>
                      <a:pt x="2097024" y="0"/>
                    </a:moveTo>
                    <a:cubicBezTo>
                      <a:pt x="938911" y="0"/>
                      <a:pt x="0" y="938911"/>
                      <a:pt x="0" y="2097024"/>
                    </a:cubicBezTo>
                    <a:cubicBezTo>
                      <a:pt x="0" y="3255137"/>
                      <a:pt x="938911" y="4194048"/>
                      <a:pt x="2097024" y="4194048"/>
                    </a:cubicBezTo>
                    <a:cubicBezTo>
                      <a:pt x="3255137" y="4194048"/>
                      <a:pt x="4194048" y="3255137"/>
                      <a:pt x="4194048" y="2097024"/>
                    </a:cubicBezTo>
                    <a:cubicBezTo>
                      <a:pt x="4194048" y="938911"/>
                      <a:pt x="3255137" y="0"/>
                      <a:pt x="2097024" y="0"/>
                    </a:cubicBezTo>
                    <a:close/>
                  </a:path>
                </a:pathLst>
              </a:custGeom>
              <a:solidFill>
                <a:srgbClr val="9D95BD"/>
              </a:solid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grpSp>
        <p:sp>
          <p:nvSpPr>
            <p:cNvPr id="31" name="Freeform 31"/>
            <p:cNvSpPr/>
            <p:nvPr/>
          </p:nvSpPr>
          <p:spPr>
            <a:xfrm>
              <a:off x="1639345" y="371640"/>
              <a:ext cx="1083522" cy="761174"/>
            </a:xfrm>
            <a:custGeom>
              <a:avLst/>
              <a:gdLst/>
              <a:ahLst/>
              <a:cxnLst/>
              <a:rect l="l" t="t" r="r" b="b"/>
              <a:pathLst>
                <a:path w="1083522" h="761174">
                  <a:moveTo>
                    <a:pt x="0" y="0"/>
                  </a:moveTo>
                  <a:lnTo>
                    <a:pt x="1083522" y="0"/>
                  </a:lnTo>
                  <a:lnTo>
                    <a:pt x="1083522" y="761174"/>
                  </a:lnTo>
                  <a:lnTo>
                    <a:pt x="0" y="761174"/>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sp>
          <p:nvSpPr>
            <p:cNvPr id="32" name="TextBox 32"/>
            <p:cNvSpPr txBox="1"/>
            <p:nvPr/>
          </p:nvSpPr>
          <p:spPr>
            <a:xfrm>
              <a:off x="0" y="1256198"/>
              <a:ext cx="4362211" cy="776126"/>
            </a:xfrm>
            <a:prstGeom prst="rect">
              <a:avLst/>
            </a:prstGeom>
          </p:spPr>
          <p:txBody>
            <a:bodyPr lIns="0" tIns="0" rIns="0" bIns="0" rtlCol="0" anchor="t">
              <a:spAutoFit/>
            </a:bodyPr>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algn="ctr" rtl="0">
                <a:lnSpc>
                  <a:spcPts val="1090"/>
                </a:lnSpc>
              </a:pPr>
              <a:r>
                <a:rPr lang="sv" sz="908" b="1">
                  <a:solidFill>
                    <a:srgbClr val="FFFFFF"/>
                  </a:solidFill>
                  <a:latin typeface="Arial" panose="020B0604020202020204" pitchFamily="34" charset="0"/>
                  <a:ea typeface="Arial MT Pro Bold"/>
                  <a:cs typeface="Arial" panose="020B0604020202020204" pitchFamily="34" charset="0"/>
                  <a:sym typeface="Arial MT Pro Bold"/>
                </a:rPr>
                <a:t>Antalet personal</a:t>
              </a:r>
            </a:p>
            <a:p>
              <a:pPr algn="ctr" rtl="0">
                <a:lnSpc>
                  <a:spcPts val="1090"/>
                </a:lnSpc>
              </a:pPr>
              <a:r>
                <a:rPr lang="sv" sz="908" b="1">
                  <a:solidFill>
                    <a:srgbClr val="FFFFFF"/>
                  </a:solidFill>
                  <a:latin typeface="Arial" panose="020B0604020202020204" pitchFamily="34" charset="0"/>
                  <a:ea typeface="Arial MT Pro Bold"/>
                  <a:cs typeface="Arial" panose="020B0604020202020204" pitchFamily="34" charset="0"/>
                  <a:sym typeface="Arial MT Pro Bold"/>
                </a:rPr>
                <a:t>~ 830</a:t>
              </a:r>
            </a:p>
          </p:txBody>
        </p:sp>
      </p:grpSp>
      <p:grpSp>
        <p:nvGrpSpPr>
          <p:cNvPr id="33" name="Group 33"/>
          <p:cNvGrpSpPr/>
          <p:nvPr/>
        </p:nvGrpSpPr>
        <p:grpSpPr>
          <a:xfrm>
            <a:off x="7371798" y="2343967"/>
            <a:ext cx="1549486" cy="1450114"/>
            <a:chOff x="0" y="0"/>
            <a:chExt cx="4131963" cy="3866970"/>
          </a:xfrm>
        </p:grpSpPr>
        <p:grpSp>
          <p:nvGrpSpPr>
            <p:cNvPr id="34" name="Group 34"/>
            <p:cNvGrpSpPr/>
            <p:nvPr/>
          </p:nvGrpSpPr>
          <p:grpSpPr>
            <a:xfrm>
              <a:off x="0" y="0"/>
              <a:ext cx="4131963" cy="3866970"/>
              <a:chOff x="0" y="0"/>
              <a:chExt cx="5892998" cy="5515066"/>
            </a:xfrm>
          </p:grpSpPr>
          <p:sp>
            <p:nvSpPr>
              <p:cNvPr id="35" name="Freeform 35"/>
              <p:cNvSpPr/>
              <p:nvPr/>
            </p:nvSpPr>
            <p:spPr>
              <a:xfrm>
                <a:off x="0" y="0"/>
                <a:ext cx="5893022" cy="5515090"/>
              </a:xfrm>
              <a:custGeom>
                <a:avLst/>
                <a:gdLst/>
                <a:ahLst/>
                <a:cxnLst/>
                <a:rect l="l" t="t" r="r" b="b"/>
                <a:pathLst>
                  <a:path w="5893022" h="5515090">
                    <a:moveTo>
                      <a:pt x="2946516" y="0"/>
                    </a:moveTo>
                    <a:cubicBezTo>
                      <a:pt x="1319258" y="0"/>
                      <a:pt x="0" y="1234651"/>
                      <a:pt x="0" y="2757549"/>
                    </a:cubicBezTo>
                    <a:cubicBezTo>
                      <a:pt x="0" y="4280446"/>
                      <a:pt x="1319258" y="5515090"/>
                      <a:pt x="2946516" y="5515090"/>
                    </a:cubicBezTo>
                    <a:cubicBezTo>
                      <a:pt x="4573774" y="5515090"/>
                      <a:pt x="5893022" y="4280446"/>
                      <a:pt x="5893022" y="2757549"/>
                    </a:cubicBezTo>
                    <a:cubicBezTo>
                      <a:pt x="5893022" y="1234651"/>
                      <a:pt x="4573774" y="0"/>
                      <a:pt x="2946516" y="0"/>
                    </a:cubicBezTo>
                    <a:close/>
                  </a:path>
                </a:pathLst>
              </a:custGeom>
              <a:solidFill>
                <a:srgbClr val="9D95BD"/>
              </a:solid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grpSp>
        <p:sp>
          <p:nvSpPr>
            <p:cNvPr id="36" name="TextBox 36"/>
            <p:cNvSpPr txBox="1"/>
            <p:nvPr/>
          </p:nvSpPr>
          <p:spPr>
            <a:xfrm>
              <a:off x="431859" y="586011"/>
              <a:ext cx="3268244" cy="3265850"/>
            </a:xfrm>
            <a:prstGeom prst="rect">
              <a:avLst/>
            </a:prstGeom>
          </p:spPr>
          <p:txBody>
            <a:bodyPr lIns="0" tIns="0" rIns="0" bIns="0" rtlCol="0" anchor="t">
              <a:spAutoFit/>
            </a:bodyPr>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algn="ctr" rtl="0">
                <a:lnSpc>
                  <a:spcPts val="1095"/>
                </a:lnSpc>
              </a:pPr>
              <a:endParaRPr sz="450">
                <a:latin typeface="Arial" panose="020B0604020202020204" pitchFamily="34" charset="0"/>
                <a:cs typeface="Arial" panose="020B0604020202020204" pitchFamily="34" charset="0"/>
              </a:endParaRPr>
            </a:p>
            <a:p>
              <a:pPr algn="ctr" rtl="0">
                <a:lnSpc>
                  <a:spcPts val="1556"/>
                </a:lnSpc>
              </a:pPr>
              <a:r>
                <a:rPr lang="sv" sz="1200" b="1">
                  <a:solidFill>
                    <a:srgbClr val="FFFFFF"/>
                  </a:solidFill>
                  <a:latin typeface="Arial" panose="020B0604020202020204" pitchFamily="34" charset="0"/>
                  <a:ea typeface="Arial MT Pro Bold"/>
                  <a:cs typeface="Arial" panose="020B0604020202020204" pitchFamily="34" charset="0"/>
                  <a:sym typeface="Arial MT Pro Bold"/>
                </a:rPr>
                <a:t>36 571</a:t>
              </a:r>
            </a:p>
            <a:p>
              <a:pPr algn="ctr" rtl="0">
                <a:lnSpc>
                  <a:spcPts val="1556"/>
                </a:lnSpc>
              </a:pPr>
              <a:r>
                <a:rPr lang="sv" sz="1200" b="1">
                  <a:solidFill>
                    <a:srgbClr val="FFFFFF"/>
                  </a:solidFill>
                  <a:latin typeface="Arial" panose="020B0604020202020204" pitchFamily="34" charset="0"/>
                  <a:ea typeface="Arial MT Pro Bold"/>
                  <a:cs typeface="Arial" panose="020B0604020202020204" pitchFamily="34" charset="0"/>
                  <a:sym typeface="Arial MT Pro Bold"/>
                </a:rPr>
                <a:t>studerande på andra stadiet</a:t>
              </a:r>
            </a:p>
            <a:p>
              <a:pPr algn="ctr" rtl="0">
                <a:lnSpc>
                  <a:spcPts val="852"/>
                </a:lnSpc>
              </a:pPr>
              <a:endParaRPr lang="en-US" sz="1200" b="1">
                <a:solidFill>
                  <a:srgbClr val="FFFFFF"/>
                </a:solidFill>
                <a:latin typeface="Arial" panose="020B0604020202020204" pitchFamily="34" charset="0"/>
                <a:ea typeface="Arial MT Pro Bold"/>
                <a:cs typeface="Arial" panose="020B0604020202020204" pitchFamily="34" charset="0"/>
                <a:sym typeface="Arial MT Pro Bold"/>
              </a:endParaRPr>
            </a:p>
            <a:p>
              <a:pPr algn="ctr" rtl="0">
                <a:lnSpc>
                  <a:spcPts val="852"/>
                </a:lnSpc>
              </a:pPr>
              <a:r>
                <a:rPr lang="sv" sz="657" b="1">
                  <a:solidFill>
                    <a:srgbClr val="FFFFFF"/>
                  </a:solidFill>
                  <a:latin typeface="Arial" panose="020B0604020202020204" pitchFamily="34" charset="0"/>
                  <a:ea typeface="Arial MT Pro Bold"/>
                  <a:cs typeface="Arial" panose="020B0604020202020204" pitchFamily="34" charset="0"/>
                  <a:sym typeface="Arial MT Pro Bold"/>
                </a:rPr>
                <a:t>Yrkesläroanstalt 28 092 (76,8 %) Gymnasium 8 479 (23,2 %)</a:t>
              </a:r>
            </a:p>
            <a:p>
              <a:pPr algn="ctr" rtl="0">
                <a:lnSpc>
                  <a:spcPts val="1262"/>
                </a:lnSpc>
              </a:pPr>
              <a:endParaRPr lang="en-US" sz="657" b="1">
                <a:solidFill>
                  <a:srgbClr val="FFFFFF"/>
                </a:solidFill>
                <a:latin typeface="Arial" panose="020B0604020202020204" pitchFamily="34" charset="0"/>
                <a:ea typeface="Arial MT Pro Bold"/>
                <a:cs typeface="Arial" panose="020B0604020202020204" pitchFamily="34" charset="0"/>
                <a:sym typeface="Arial MT Pro Bold"/>
              </a:endParaRPr>
            </a:p>
          </p:txBody>
        </p:sp>
      </p:grpSp>
      <p:grpSp>
        <p:nvGrpSpPr>
          <p:cNvPr id="37" name="Group 37"/>
          <p:cNvGrpSpPr/>
          <p:nvPr/>
        </p:nvGrpSpPr>
        <p:grpSpPr>
          <a:xfrm>
            <a:off x="3491428" y="1920609"/>
            <a:ext cx="1521892" cy="1367390"/>
            <a:chOff x="0" y="0"/>
            <a:chExt cx="4058378" cy="3646373"/>
          </a:xfrm>
        </p:grpSpPr>
        <p:grpSp>
          <p:nvGrpSpPr>
            <p:cNvPr id="38" name="Group 38"/>
            <p:cNvGrpSpPr/>
            <p:nvPr/>
          </p:nvGrpSpPr>
          <p:grpSpPr>
            <a:xfrm>
              <a:off x="0" y="0"/>
              <a:ext cx="4058378" cy="3646373"/>
              <a:chOff x="0" y="0"/>
              <a:chExt cx="4281328" cy="3846689"/>
            </a:xfrm>
          </p:grpSpPr>
          <p:sp>
            <p:nvSpPr>
              <p:cNvPr id="39" name="Freeform 39"/>
              <p:cNvSpPr/>
              <p:nvPr/>
            </p:nvSpPr>
            <p:spPr>
              <a:xfrm>
                <a:off x="0" y="0"/>
                <a:ext cx="4281424" cy="3846661"/>
              </a:xfrm>
              <a:custGeom>
                <a:avLst/>
                <a:gdLst/>
                <a:ahLst/>
                <a:cxnLst/>
                <a:rect l="l" t="t" r="r" b="b"/>
                <a:pathLst>
                  <a:path w="4281424" h="3846661">
                    <a:moveTo>
                      <a:pt x="2140712" y="0"/>
                    </a:moveTo>
                    <a:cubicBezTo>
                      <a:pt x="958342" y="0"/>
                      <a:pt x="0" y="861051"/>
                      <a:pt x="0" y="1923388"/>
                    </a:cubicBezTo>
                    <a:cubicBezTo>
                      <a:pt x="0" y="2985724"/>
                      <a:pt x="958342" y="3846661"/>
                      <a:pt x="2140712" y="3846661"/>
                    </a:cubicBezTo>
                    <a:cubicBezTo>
                      <a:pt x="3323082" y="3846661"/>
                      <a:pt x="4281424" y="2985610"/>
                      <a:pt x="4281424" y="1923273"/>
                    </a:cubicBezTo>
                    <a:cubicBezTo>
                      <a:pt x="4281424" y="860937"/>
                      <a:pt x="3322955" y="0"/>
                      <a:pt x="2140712" y="0"/>
                    </a:cubicBezTo>
                    <a:close/>
                  </a:path>
                </a:pathLst>
              </a:custGeom>
              <a:solidFill>
                <a:srgbClr val="9D95BD"/>
              </a:solid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grpSp>
        <p:sp>
          <p:nvSpPr>
            <p:cNvPr id="40" name="TextBox 40"/>
            <p:cNvSpPr txBox="1"/>
            <p:nvPr/>
          </p:nvSpPr>
          <p:spPr>
            <a:xfrm>
              <a:off x="423277" y="804252"/>
              <a:ext cx="3211823" cy="2581904"/>
            </a:xfrm>
            <a:prstGeom prst="rect">
              <a:avLst/>
            </a:prstGeom>
          </p:spPr>
          <p:txBody>
            <a:bodyPr lIns="0" tIns="0" rIns="0" bIns="0" rtlCol="0" anchor="t">
              <a:spAutoFit/>
            </a:bodyPr>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algn="ctr" rtl="0">
                <a:lnSpc>
                  <a:spcPts val="1454"/>
                </a:lnSpc>
              </a:pPr>
              <a:endParaRPr sz="450">
                <a:latin typeface="Arial" panose="020B0604020202020204" pitchFamily="34" charset="0"/>
                <a:cs typeface="Arial" panose="020B0604020202020204" pitchFamily="34" charset="0"/>
              </a:endParaRPr>
            </a:p>
            <a:p>
              <a:pPr algn="ctr" rtl="0">
                <a:lnSpc>
                  <a:spcPts val="1454"/>
                </a:lnSpc>
              </a:pPr>
              <a:r>
                <a:rPr lang="sv" sz="1200" b="1">
                  <a:solidFill>
                    <a:srgbClr val="FFFFFF"/>
                  </a:solidFill>
                  <a:latin typeface="Arial" panose="020B0604020202020204" pitchFamily="34" charset="0"/>
                  <a:ea typeface="Arial MT Pro Bold"/>
                  <a:cs typeface="Arial" panose="020B0604020202020204" pitchFamily="34" charset="0"/>
                  <a:sym typeface="Arial MT Pro Bold"/>
                </a:rPr>
                <a:t>Under 7 år </a:t>
              </a:r>
            </a:p>
            <a:p>
              <a:pPr algn="ctr" rtl="0">
                <a:lnSpc>
                  <a:spcPts val="1453"/>
                </a:lnSpc>
              </a:pPr>
              <a:r>
                <a:rPr lang="sv" sz="1200" b="1">
                  <a:solidFill>
                    <a:srgbClr val="FFFFFF"/>
                  </a:solidFill>
                  <a:latin typeface="Arial" panose="020B0604020202020204" pitchFamily="34" charset="0"/>
                  <a:ea typeface="Arial MT Pro Bold"/>
                  <a:cs typeface="Arial" panose="020B0604020202020204" pitchFamily="34" charset="0"/>
                  <a:sym typeface="Arial MT Pro Bold"/>
                </a:rPr>
                <a:t>27 621</a:t>
              </a:r>
            </a:p>
            <a:p>
              <a:pPr algn="ctr" rtl="0">
                <a:lnSpc>
                  <a:spcPts val="1454"/>
                </a:lnSpc>
              </a:pPr>
              <a:endParaRPr lang="en-US" sz="1200" b="1">
                <a:solidFill>
                  <a:srgbClr val="FFFFFF"/>
                </a:solidFill>
                <a:latin typeface="Arial" panose="020B0604020202020204" pitchFamily="34" charset="0"/>
                <a:ea typeface="Arial MT Pro Bold"/>
                <a:cs typeface="Arial" panose="020B0604020202020204" pitchFamily="34" charset="0"/>
                <a:sym typeface="Arial MT Pro Bold"/>
              </a:endParaRPr>
            </a:p>
            <a:p>
              <a:pPr algn="ctr" rtl="0">
                <a:lnSpc>
                  <a:spcPts val="1745"/>
                </a:lnSpc>
              </a:pPr>
              <a:endParaRPr lang="en-US" sz="1200" b="1">
                <a:solidFill>
                  <a:srgbClr val="FFFFFF"/>
                </a:solidFill>
                <a:latin typeface="Arial" panose="020B0604020202020204" pitchFamily="34" charset="0"/>
                <a:ea typeface="Arial MT Pro Bold"/>
                <a:cs typeface="Arial" panose="020B0604020202020204" pitchFamily="34" charset="0"/>
                <a:sym typeface="Arial MT Pro Bold"/>
              </a:endParaRPr>
            </a:p>
          </p:txBody>
        </p:sp>
      </p:grpSp>
      <p:grpSp>
        <p:nvGrpSpPr>
          <p:cNvPr id="41" name="Group 41"/>
          <p:cNvGrpSpPr/>
          <p:nvPr/>
        </p:nvGrpSpPr>
        <p:grpSpPr>
          <a:xfrm>
            <a:off x="6303276" y="1079650"/>
            <a:ext cx="1344997" cy="1344997"/>
            <a:chOff x="0" y="0"/>
            <a:chExt cx="4281328" cy="4281328"/>
          </a:xfrm>
        </p:grpSpPr>
        <p:sp>
          <p:nvSpPr>
            <p:cNvPr id="42" name="Freeform 42"/>
            <p:cNvSpPr/>
            <p:nvPr/>
          </p:nvSpPr>
          <p:spPr>
            <a:xfrm>
              <a:off x="0" y="0"/>
              <a:ext cx="4281424" cy="4281297"/>
            </a:xfrm>
            <a:custGeom>
              <a:avLst/>
              <a:gdLst/>
              <a:ahLst/>
              <a:cxnLst/>
              <a:rect l="l" t="t" r="r" b="b"/>
              <a:pathLst>
                <a:path w="4281424" h="4281297">
                  <a:moveTo>
                    <a:pt x="2140712" y="0"/>
                  </a:moveTo>
                  <a:cubicBezTo>
                    <a:pt x="958342" y="0"/>
                    <a:pt x="0" y="958342"/>
                    <a:pt x="0" y="2140712"/>
                  </a:cubicBezTo>
                  <a:cubicBezTo>
                    <a:pt x="0" y="3323082"/>
                    <a:pt x="958342" y="4281297"/>
                    <a:pt x="2140712" y="4281297"/>
                  </a:cubicBezTo>
                  <a:cubicBezTo>
                    <a:pt x="3323082" y="4281297"/>
                    <a:pt x="4281424" y="3322955"/>
                    <a:pt x="4281424" y="2140585"/>
                  </a:cubicBezTo>
                  <a:cubicBezTo>
                    <a:pt x="4281424" y="958215"/>
                    <a:pt x="3322955" y="0"/>
                    <a:pt x="2140712" y="0"/>
                  </a:cubicBezTo>
                  <a:close/>
                </a:path>
              </a:pathLst>
            </a:custGeom>
            <a:solidFill>
              <a:srgbClr val="9D95BD"/>
            </a:solid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grpSp>
      <p:sp>
        <p:nvSpPr>
          <p:cNvPr id="43" name="Freeform 43"/>
          <p:cNvSpPr/>
          <p:nvPr/>
        </p:nvSpPr>
        <p:spPr>
          <a:xfrm>
            <a:off x="5929326" y="4268162"/>
            <a:ext cx="523091" cy="523091"/>
          </a:xfrm>
          <a:custGeom>
            <a:avLst/>
            <a:gdLst/>
            <a:ahLst/>
            <a:cxnLst/>
            <a:rect l="l" t="t" r="r" b="b"/>
            <a:pathLst>
              <a:path w="1046182" h="1046182">
                <a:moveTo>
                  <a:pt x="0" y="0"/>
                </a:moveTo>
                <a:lnTo>
                  <a:pt x="1046182" y="0"/>
                </a:lnTo>
                <a:lnTo>
                  <a:pt x="1046182" y="1046182"/>
                </a:lnTo>
                <a:lnTo>
                  <a:pt x="0" y="1046182"/>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grpSp>
        <p:nvGrpSpPr>
          <p:cNvPr id="44" name="Group 44"/>
          <p:cNvGrpSpPr/>
          <p:nvPr/>
        </p:nvGrpSpPr>
        <p:grpSpPr>
          <a:xfrm>
            <a:off x="4061519" y="45667"/>
            <a:ext cx="1867807" cy="1996393"/>
            <a:chOff x="0" y="0"/>
            <a:chExt cx="4980819" cy="5323714"/>
          </a:xfrm>
        </p:grpSpPr>
        <p:grpSp>
          <p:nvGrpSpPr>
            <p:cNvPr id="45" name="Group 45"/>
            <p:cNvGrpSpPr/>
            <p:nvPr/>
          </p:nvGrpSpPr>
          <p:grpSpPr>
            <a:xfrm>
              <a:off x="0" y="0"/>
              <a:ext cx="4980819" cy="4980819"/>
              <a:chOff x="0" y="0"/>
              <a:chExt cx="4194024" cy="4194024"/>
            </a:xfrm>
          </p:grpSpPr>
          <p:sp>
            <p:nvSpPr>
              <p:cNvPr id="46" name="Freeform 46"/>
              <p:cNvSpPr/>
              <p:nvPr/>
            </p:nvSpPr>
            <p:spPr>
              <a:xfrm>
                <a:off x="0" y="0"/>
                <a:ext cx="4194048" cy="4194048"/>
              </a:xfrm>
              <a:custGeom>
                <a:avLst/>
                <a:gdLst/>
                <a:ahLst/>
                <a:cxnLst/>
                <a:rect l="l" t="t" r="r" b="b"/>
                <a:pathLst>
                  <a:path w="4194048" h="4194048">
                    <a:moveTo>
                      <a:pt x="2097024" y="0"/>
                    </a:moveTo>
                    <a:cubicBezTo>
                      <a:pt x="938911" y="0"/>
                      <a:pt x="0" y="938911"/>
                      <a:pt x="0" y="2097024"/>
                    </a:cubicBezTo>
                    <a:cubicBezTo>
                      <a:pt x="0" y="3255137"/>
                      <a:pt x="938911" y="4194048"/>
                      <a:pt x="2097024" y="4194048"/>
                    </a:cubicBezTo>
                    <a:cubicBezTo>
                      <a:pt x="3255137" y="4194048"/>
                      <a:pt x="4194048" y="3255137"/>
                      <a:pt x="4194048" y="2097024"/>
                    </a:cubicBezTo>
                    <a:cubicBezTo>
                      <a:pt x="4194048" y="938911"/>
                      <a:pt x="3255137" y="0"/>
                      <a:pt x="2097024" y="0"/>
                    </a:cubicBezTo>
                    <a:close/>
                  </a:path>
                </a:pathLst>
              </a:custGeom>
              <a:solidFill>
                <a:srgbClr val="9D95BD"/>
              </a:solid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grpSp>
        <p:sp>
          <p:nvSpPr>
            <p:cNvPr id="47" name="TextBox 47"/>
            <p:cNvSpPr txBox="1"/>
            <p:nvPr/>
          </p:nvSpPr>
          <p:spPr>
            <a:xfrm>
              <a:off x="478457" y="1100335"/>
              <a:ext cx="4023902" cy="4223379"/>
            </a:xfrm>
            <a:prstGeom prst="rect">
              <a:avLst/>
            </a:prstGeom>
          </p:spPr>
          <p:txBody>
            <a:bodyPr lIns="0" tIns="0" rIns="0" bIns="0" rtlCol="0" anchor="t">
              <a:spAutoFit/>
            </a:bodyPr>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algn="ctr" rtl="0">
                <a:lnSpc>
                  <a:spcPts val="1714"/>
                </a:lnSpc>
              </a:pPr>
              <a:r>
                <a:rPr lang="sv" sz="1414" b="1">
                  <a:solidFill>
                    <a:srgbClr val="FFFFFF"/>
                  </a:solidFill>
                  <a:latin typeface="Arial" panose="020B0604020202020204" pitchFamily="34" charset="0"/>
                  <a:ea typeface="Arial MT Pro Bold"/>
                  <a:cs typeface="Arial" panose="020B0604020202020204" pitchFamily="34" charset="0"/>
                  <a:sym typeface="Arial MT Pro Bold"/>
                </a:rPr>
                <a:t>Barnfamiljer </a:t>
              </a:r>
            </a:p>
            <a:p>
              <a:pPr algn="ctr" rtl="0">
                <a:lnSpc>
                  <a:spcPts val="1714"/>
                </a:lnSpc>
              </a:pPr>
              <a:r>
                <a:rPr lang="sv" sz="1414" b="1">
                  <a:solidFill>
                    <a:srgbClr val="FFFFFF"/>
                  </a:solidFill>
                  <a:latin typeface="Arial" panose="020B0604020202020204" pitchFamily="34" charset="0"/>
                  <a:ea typeface="Arial MT Pro Bold"/>
                  <a:cs typeface="Arial" panose="020B0604020202020204" pitchFamily="34" charset="0"/>
                  <a:sym typeface="Arial MT Pro Bold"/>
                </a:rPr>
                <a:t>~ 34,3 % av befolkningen</a:t>
              </a:r>
            </a:p>
            <a:p>
              <a:pPr algn="ctr" rtl="0">
                <a:lnSpc>
                  <a:spcPts val="969"/>
                </a:lnSpc>
              </a:pPr>
              <a:endParaRPr lang="en-US" sz="1414" b="1">
                <a:solidFill>
                  <a:srgbClr val="FFFFFF"/>
                </a:solidFill>
                <a:latin typeface="Arial" panose="020B0604020202020204" pitchFamily="34" charset="0"/>
                <a:ea typeface="Arial MT Pro Bold"/>
                <a:cs typeface="Arial" panose="020B0604020202020204" pitchFamily="34" charset="0"/>
                <a:sym typeface="Arial MT Pro Bold"/>
              </a:endParaRPr>
            </a:p>
            <a:p>
              <a:pPr algn="ctr" rtl="0">
                <a:lnSpc>
                  <a:spcPts val="1333"/>
                </a:lnSpc>
              </a:pPr>
              <a:r>
                <a:rPr lang="sv" sz="1100" b="1">
                  <a:solidFill>
                    <a:srgbClr val="FFFFFF"/>
                  </a:solidFill>
                  <a:latin typeface="Arial" panose="020B0604020202020204" pitchFamily="34" charset="0"/>
                  <a:ea typeface="Arial MT Pro Bold"/>
                  <a:cs typeface="Arial" panose="020B0604020202020204" pitchFamily="34" charset="0"/>
                  <a:sym typeface="Arial MT Pro Bold"/>
                </a:rPr>
                <a:t>46 847 familjer </a:t>
              </a:r>
            </a:p>
            <a:p>
              <a:pPr algn="ctr" rtl="0">
                <a:lnSpc>
                  <a:spcPts val="1333"/>
                </a:lnSpc>
              </a:pPr>
              <a:r>
                <a:rPr lang="sv" sz="1100" b="1">
                  <a:solidFill>
                    <a:srgbClr val="FFFFFF"/>
                  </a:solidFill>
                  <a:latin typeface="Arial" panose="020B0604020202020204" pitchFamily="34" charset="0"/>
                  <a:ea typeface="Arial MT Pro Bold"/>
                  <a:cs typeface="Arial" panose="020B0604020202020204" pitchFamily="34" charset="0"/>
                  <a:sym typeface="Arial MT Pro Bold"/>
                </a:rPr>
                <a:t>169 511 personer</a:t>
              </a:r>
            </a:p>
            <a:p>
              <a:pPr algn="ctr" rtl="0">
                <a:lnSpc>
                  <a:spcPts val="1781"/>
                </a:lnSpc>
              </a:pPr>
              <a:endParaRPr lang="en-US" sz="1100" b="1">
                <a:solidFill>
                  <a:srgbClr val="FFFFFF"/>
                </a:solidFill>
                <a:latin typeface="Arial" panose="020B0604020202020204" pitchFamily="34" charset="0"/>
                <a:ea typeface="Arial MT Pro Bold"/>
                <a:cs typeface="Arial" panose="020B0604020202020204" pitchFamily="34" charset="0"/>
                <a:sym typeface="Arial MT Pro Bold"/>
              </a:endParaRPr>
            </a:p>
            <a:p>
              <a:pPr algn="ctr" rtl="0">
                <a:lnSpc>
                  <a:spcPts val="1781"/>
                </a:lnSpc>
              </a:pPr>
              <a:endParaRPr lang="en-US" sz="1100" b="1">
                <a:solidFill>
                  <a:srgbClr val="FFFFFF"/>
                </a:solidFill>
                <a:latin typeface="Arial" panose="020B0604020202020204" pitchFamily="34" charset="0"/>
                <a:ea typeface="Arial MT Pro Bold"/>
                <a:cs typeface="Arial" panose="020B0604020202020204" pitchFamily="34" charset="0"/>
                <a:sym typeface="Arial MT Pro Bold"/>
              </a:endParaRPr>
            </a:p>
          </p:txBody>
        </p:sp>
      </p:grpSp>
      <p:sp>
        <p:nvSpPr>
          <p:cNvPr id="48" name="Freeform 48"/>
          <p:cNvSpPr/>
          <p:nvPr/>
        </p:nvSpPr>
        <p:spPr>
          <a:xfrm>
            <a:off x="1864102" y="1080040"/>
            <a:ext cx="348671" cy="348671"/>
          </a:xfrm>
          <a:custGeom>
            <a:avLst/>
            <a:gdLst/>
            <a:ahLst/>
            <a:cxnLst/>
            <a:rect l="l" t="t" r="r" b="b"/>
            <a:pathLst>
              <a:path w="697342" h="697342">
                <a:moveTo>
                  <a:pt x="0" y="0"/>
                </a:moveTo>
                <a:lnTo>
                  <a:pt x="697342" y="0"/>
                </a:lnTo>
                <a:lnTo>
                  <a:pt x="697342" y="697342"/>
                </a:lnTo>
                <a:lnTo>
                  <a:pt x="0" y="697342"/>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sp>
        <p:nvSpPr>
          <p:cNvPr id="49" name="Freeform 49"/>
          <p:cNvSpPr/>
          <p:nvPr/>
        </p:nvSpPr>
        <p:spPr>
          <a:xfrm>
            <a:off x="1747594" y="2096049"/>
            <a:ext cx="461801" cy="373482"/>
          </a:xfrm>
          <a:custGeom>
            <a:avLst/>
            <a:gdLst/>
            <a:ahLst/>
            <a:cxnLst/>
            <a:rect l="l" t="t" r="r" b="b"/>
            <a:pathLst>
              <a:path w="923601" h="746963">
                <a:moveTo>
                  <a:pt x="0" y="0"/>
                </a:moveTo>
                <a:lnTo>
                  <a:pt x="923602" y="0"/>
                </a:lnTo>
                <a:lnTo>
                  <a:pt x="923602" y="746963"/>
                </a:lnTo>
                <a:lnTo>
                  <a:pt x="0" y="746963"/>
                </a:lnTo>
                <a:lnTo>
                  <a:pt x="0" y="0"/>
                </a:lnTo>
                <a:close/>
              </a:path>
            </a:pathLst>
          </a:custGeom>
          <a:blipFill>
            <a:blip r:embed="rId18">
              <a:extLst>
                <a:ext uri="{96DAC541-7B7A-43D3-8B79-37D633B846F1}">
                  <asvg:svgBlip xmlns:asvg="http://schemas.microsoft.com/office/drawing/2016/SVG/main" r:embed="rId19"/>
                </a:ext>
              </a:extLst>
            </a:blip>
            <a:stretch>
              <a:fillRect/>
            </a:stretch>
          </a:blip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sp>
        <p:nvSpPr>
          <p:cNvPr id="50" name="Freeform 50"/>
          <p:cNvSpPr/>
          <p:nvPr/>
        </p:nvSpPr>
        <p:spPr>
          <a:xfrm>
            <a:off x="1850760" y="3165825"/>
            <a:ext cx="410452" cy="396600"/>
          </a:xfrm>
          <a:custGeom>
            <a:avLst/>
            <a:gdLst/>
            <a:ahLst/>
            <a:cxnLst/>
            <a:rect l="l" t="t" r="r" b="b"/>
            <a:pathLst>
              <a:path w="820904" h="793199">
                <a:moveTo>
                  <a:pt x="0" y="0"/>
                </a:moveTo>
                <a:lnTo>
                  <a:pt x="820904" y="0"/>
                </a:lnTo>
                <a:lnTo>
                  <a:pt x="820904" y="793198"/>
                </a:lnTo>
                <a:lnTo>
                  <a:pt x="0" y="793198"/>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sp>
        <p:nvSpPr>
          <p:cNvPr id="51" name="Freeform 51"/>
          <p:cNvSpPr/>
          <p:nvPr/>
        </p:nvSpPr>
        <p:spPr>
          <a:xfrm>
            <a:off x="133877" y="4844279"/>
            <a:ext cx="760946" cy="227888"/>
          </a:xfrm>
          <a:custGeom>
            <a:avLst/>
            <a:gdLst/>
            <a:ahLst/>
            <a:cxnLst/>
            <a:rect l="l" t="t" r="r" b="b"/>
            <a:pathLst>
              <a:path w="1521892" h="455775">
                <a:moveTo>
                  <a:pt x="0" y="0"/>
                </a:moveTo>
                <a:lnTo>
                  <a:pt x="1521892" y="0"/>
                </a:lnTo>
                <a:lnTo>
                  <a:pt x="1521892" y="455774"/>
                </a:lnTo>
                <a:lnTo>
                  <a:pt x="0" y="455774"/>
                </a:lnTo>
                <a:lnTo>
                  <a:pt x="0" y="0"/>
                </a:lnTo>
                <a:close/>
              </a:path>
            </a:pathLst>
          </a:custGeom>
          <a:blipFill>
            <a:blip r:embed="rId22"/>
            <a:stretch>
              <a:fillRect/>
            </a:stretch>
          </a:blipFill>
        </p:spPr>
        <p:txBody>
          <a:bodyPr rtlCol="0"/>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rtl="0"/>
            <a:endParaRPr lang="fi-FI" sz="450"/>
          </a:p>
        </p:txBody>
      </p:sp>
      <p:sp>
        <p:nvSpPr>
          <p:cNvPr id="52" name="TextBox 52"/>
          <p:cNvSpPr txBox="1"/>
          <p:nvPr/>
        </p:nvSpPr>
        <p:spPr>
          <a:xfrm>
            <a:off x="5256207" y="2783978"/>
            <a:ext cx="1473545" cy="1525867"/>
          </a:xfrm>
          <a:prstGeom prst="rect">
            <a:avLst/>
          </a:prstGeom>
        </p:spPr>
        <p:txBody>
          <a:bodyPr wrap="square" lIns="0" tIns="0" rIns="0" bIns="0" rtlCol="0" anchor="t">
            <a:spAutoFit/>
          </a:bodyPr>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algn="ctr" rtl="0">
              <a:lnSpc>
                <a:spcPts val="1454"/>
              </a:lnSpc>
            </a:pPr>
            <a:r>
              <a:rPr lang="sv" sz="1200" b="1">
                <a:solidFill>
                  <a:srgbClr val="FFFFFF"/>
                </a:solidFill>
                <a:latin typeface="Arial" panose="020B0604020202020204" pitchFamily="34" charset="0"/>
                <a:ea typeface="Arial MT Pro Bold"/>
                <a:cs typeface="Arial" panose="020B0604020202020204" pitchFamily="34" charset="0"/>
                <a:sym typeface="Arial MT Pro Bold"/>
              </a:rPr>
              <a:t>Unga </a:t>
            </a:r>
          </a:p>
          <a:p>
            <a:pPr algn="ctr" rtl="0">
              <a:lnSpc>
                <a:spcPts val="1454"/>
              </a:lnSpc>
            </a:pPr>
            <a:r>
              <a:rPr lang="sv" sz="1200" b="1">
                <a:solidFill>
                  <a:srgbClr val="FFFFFF"/>
                </a:solidFill>
                <a:latin typeface="Arial" panose="020B0604020202020204" pitchFamily="34" charset="0"/>
                <a:ea typeface="Arial MT Pro Bold"/>
                <a:cs typeface="Arial" panose="020B0604020202020204" pitchFamily="34" charset="0"/>
                <a:sym typeface="Arial MT Pro Bold"/>
              </a:rPr>
              <a:t>(13–29-åringar) </a:t>
            </a:r>
          </a:p>
          <a:p>
            <a:pPr algn="ctr" rtl="0">
              <a:lnSpc>
                <a:spcPts val="1454"/>
              </a:lnSpc>
            </a:pPr>
            <a:r>
              <a:rPr lang="sv" sz="1200" b="1">
                <a:solidFill>
                  <a:srgbClr val="FFFFFF"/>
                </a:solidFill>
                <a:latin typeface="Arial" panose="020B0604020202020204" pitchFamily="34" charset="0"/>
                <a:ea typeface="Arial MT Pro Bold"/>
                <a:cs typeface="Arial" panose="020B0604020202020204" pitchFamily="34" charset="0"/>
                <a:sym typeface="Arial MT Pro Bold"/>
              </a:rPr>
              <a:t> ~98 491 </a:t>
            </a:r>
          </a:p>
          <a:p>
            <a:pPr algn="ctr" rtl="0">
              <a:lnSpc>
                <a:spcPts val="1454"/>
              </a:lnSpc>
            </a:pPr>
            <a:r>
              <a:rPr lang="sv" sz="1200" b="1">
                <a:solidFill>
                  <a:srgbClr val="FFFFFF"/>
                </a:solidFill>
                <a:latin typeface="Arial" panose="020B0604020202020204" pitchFamily="34" charset="0"/>
                <a:ea typeface="Arial MT Pro Bold"/>
                <a:cs typeface="Arial" panose="020B0604020202020204" pitchFamily="34" charset="0"/>
                <a:sym typeface="Arial MT Pro Bold"/>
              </a:rPr>
              <a:t>~19,9 % av befolkningen</a:t>
            </a:r>
            <a:endParaRPr lang="en-US" sz="1200" b="1">
              <a:solidFill>
                <a:srgbClr val="FFFFFF"/>
              </a:solidFill>
              <a:latin typeface="Arial" panose="020B0604020202020204" pitchFamily="34" charset="0"/>
              <a:ea typeface="Arial MT Pro Bold"/>
              <a:cs typeface="Arial" panose="020B0604020202020204" pitchFamily="34" charset="0"/>
              <a:sym typeface="Arial MT Pro Bold"/>
            </a:endParaRPr>
          </a:p>
          <a:p>
            <a:pPr algn="ctr" rtl="0">
              <a:lnSpc>
                <a:spcPts val="1454"/>
              </a:lnSpc>
            </a:pPr>
            <a:endParaRPr lang="en-US" sz="1200" b="1">
              <a:solidFill>
                <a:srgbClr val="FFFFFF"/>
              </a:solidFill>
              <a:latin typeface="Arial" panose="020B0604020202020204" pitchFamily="34" charset="0"/>
              <a:ea typeface="Arial MT Pro Bold"/>
              <a:cs typeface="Arial" panose="020B0604020202020204" pitchFamily="34" charset="0"/>
              <a:sym typeface="Arial MT Pro Bold"/>
            </a:endParaRPr>
          </a:p>
          <a:p>
            <a:pPr algn="ctr" rtl="0">
              <a:lnSpc>
                <a:spcPts val="1454"/>
              </a:lnSpc>
            </a:pPr>
            <a:endParaRPr lang="en-US" sz="1200" b="1">
              <a:solidFill>
                <a:srgbClr val="FFFFFF"/>
              </a:solidFill>
              <a:latin typeface="Arial" panose="020B0604020202020204" pitchFamily="34" charset="0"/>
              <a:ea typeface="Arial MT Pro Bold"/>
              <a:cs typeface="Arial" panose="020B0604020202020204" pitchFamily="34" charset="0"/>
              <a:sym typeface="Arial MT Pro Bold"/>
            </a:endParaRPr>
          </a:p>
          <a:p>
            <a:pPr algn="ctr" rtl="0">
              <a:lnSpc>
                <a:spcPts val="1454"/>
              </a:lnSpc>
            </a:pPr>
            <a:endParaRPr lang="en-US" sz="1200" b="1">
              <a:solidFill>
                <a:srgbClr val="FFFFFF"/>
              </a:solidFill>
              <a:latin typeface="Arial" panose="020B0604020202020204" pitchFamily="34" charset="0"/>
              <a:ea typeface="Arial MT Pro Bold"/>
              <a:cs typeface="Arial" panose="020B0604020202020204" pitchFamily="34" charset="0"/>
              <a:sym typeface="Arial MT Pro Bold"/>
            </a:endParaRPr>
          </a:p>
          <a:p>
            <a:pPr algn="ctr" rtl="0">
              <a:lnSpc>
                <a:spcPts val="1455"/>
              </a:lnSpc>
            </a:pPr>
            <a:endParaRPr lang="en-US" sz="1200" b="1">
              <a:solidFill>
                <a:srgbClr val="FFFFFF"/>
              </a:solidFill>
              <a:latin typeface="Arial" panose="020B0604020202020204" pitchFamily="34" charset="0"/>
              <a:ea typeface="Arial MT Pro Bold"/>
              <a:cs typeface="Arial" panose="020B0604020202020204" pitchFamily="34" charset="0"/>
              <a:sym typeface="Arial MT Pro Bold"/>
            </a:endParaRPr>
          </a:p>
        </p:txBody>
      </p:sp>
      <p:sp>
        <p:nvSpPr>
          <p:cNvPr id="53" name="TextBox 53"/>
          <p:cNvSpPr txBox="1"/>
          <p:nvPr/>
        </p:nvSpPr>
        <p:spPr>
          <a:xfrm>
            <a:off x="2735842" y="1131971"/>
            <a:ext cx="1377440" cy="193034"/>
          </a:xfrm>
          <a:prstGeom prst="rect">
            <a:avLst/>
          </a:prstGeom>
        </p:spPr>
        <p:txBody>
          <a:bodyPr wrap="square" lIns="0" tIns="0" rIns="0" bIns="0" rtlCol="0" anchor="t">
            <a:spAutoFit/>
          </a:bodyPr>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algn="l" rtl="0">
              <a:lnSpc>
                <a:spcPts val="1647"/>
              </a:lnSpc>
            </a:pPr>
            <a:r>
              <a:rPr lang="sv" sz="1177" b="1" spc="152">
                <a:latin typeface="Arial" panose="020B0604020202020204" pitchFamily="34" charset="0"/>
                <a:ea typeface="Aileron"/>
                <a:cs typeface="Arial" panose="020B0604020202020204" pitchFamily="34" charset="0"/>
                <a:sym typeface="Aileron"/>
              </a:rPr>
              <a:t>250</a:t>
            </a:r>
          </a:p>
        </p:txBody>
      </p:sp>
      <p:sp>
        <p:nvSpPr>
          <p:cNvPr id="54" name="TextBox 54"/>
          <p:cNvSpPr txBox="1"/>
          <p:nvPr/>
        </p:nvSpPr>
        <p:spPr>
          <a:xfrm>
            <a:off x="296534" y="948567"/>
            <a:ext cx="2086955" cy="140616"/>
          </a:xfrm>
          <a:prstGeom prst="rect">
            <a:avLst/>
          </a:prstGeom>
        </p:spPr>
        <p:txBody>
          <a:bodyPr wrap="square" lIns="0" tIns="0" rIns="0" bIns="0" rtlCol="0" anchor="t">
            <a:spAutoFit/>
          </a:bodyPr>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algn="l" rtl="0">
              <a:lnSpc>
                <a:spcPts val="1208"/>
              </a:lnSpc>
            </a:pPr>
            <a:r>
              <a:rPr lang="sv" sz="863" b="1" spc="112" dirty="0">
                <a:solidFill>
                  <a:srgbClr val="000000"/>
                </a:solidFill>
                <a:latin typeface="Arial" panose="020B0604020202020204" pitchFamily="34" charset="0"/>
                <a:ea typeface="Aileron"/>
                <a:cs typeface="Arial" panose="020B0604020202020204" pitchFamily="34" charset="0"/>
                <a:sym typeface="Aileron"/>
              </a:rPr>
              <a:t>RÅDGIVNINGSBYRÅTJÄNSTER</a:t>
            </a:r>
          </a:p>
        </p:txBody>
      </p:sp>
      <p:sp>
        <p:nvSpPr>
          <p:cNvPr id="55" name="TextBox 55"/>
          <p:cNvSpPr txBox="1"/>
          <p:nvPr/>
        </p:nvSpPr>
        <p:spPr>
          <a:xfrm>
            <a:off x="6243651" y="1426701"/>
            <a:ext cx="1511873" cy="804345"/>
          </a:xfrm>
          <a:prstGeom prst="rect">
            <a:avLst/>
          </a:prstGeom>
        </p:spPr>
        <p:txBody>
          <a:bodyPr wrap="square" lIns="0" tIns="0" rIns="0" bIns="0" rtlCol="0" anchor="t">
            <a:spAutoFit/>
          </a:bodyPr>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algn="ctr" rtl="0">
              <a:lnSpc>
                <a:spcPts val="1556"/>
              </a:lnSpc>
            </a:pPr>
            <a:r>
              <a:rPr lang="sv" sz="1200" b="1">
                <a:solidFill>
                  <a:srgbClr val="FFFFFF"/>
                </a:solidFill>
                <a:latin typeface="Arial" panose="020B0604020202020204" pitchFamily="34" charset="0"/>
                <a:ea typeface="Arial MT Pro Bold"/>
                <a:cs typeface="Arial" panose="020B0604020202020204" pitchFamily="34" charset="0"/>
                <a:sym typeface="Arial MT Pro Bold"/>
              </a:rPr>
              <a:t>Grundskoleelever</a:t>
            </a:r>
          </a:p>
          <a:p>
            <a:pPr algn="ctr" rtl="0">
              <a:lnSpc>
                <a:spcPts val="1557"/>
              </a:lnSpc>
            </a:pPr>
            <a:r>
              <a:rPr lang="sv" sz="1200" b="1">
                <a:solidFill>
                  <a:srgbClr val="FFFFFF"/>
                </a:solidFill>
                <a:latin typeface="Arial" panose="020B0604020202020204" pitchFamily="34" charset="0"/>
                <a:ea typeface="Arial MT Pro Bold"/>
                <a:cs typeface="Arial" panose="020B0604020202020204" pitchFamily="34" charset="0"/>
                <a:sym typeface="Arial MT Pro Bold"/>
              </a:rPr>
              <a:t>44 309</a:t>
            </a:r>
          </a:p>
          <a:p>
            <a:pPr algn="ctr" rtl="0">
              <a:lnSpc>
                <a:spcPts val="1557"/>
              </a:lnSpc>
            </a:pPr>
            <a:endParaRPr lang="en-US" sz="1200" b="1">
              <a:solidFill>
                <a:srgbClr val="FFFFFF"/>
              </a:solidFill>
              <a:latin typeface="Arial" panose="020B0604020202020204" pitchFamily="34" charset="0"/>
              <a:ea typeface="Arial MT Pro Bold"/>
              <a:cs typeface="Arial" panose="020B0604020202020204" pitchFamily="34" charset="0"/>
              <a:sym typeface="Arial MT Pro Bold"/>
            </a:endParaRPr>
          </a:p>
        </p:txBody>
      </p:sp>
      <p:sp>
        <p:nvSpPr>
          <p:cNvPr id="56" name="TextBox 56"/>
          <p:cNvSpPr txBox="1"/>
          <p:nvPr/>
        </p:nvSpPr>
        <p:spPr>
          <a:xfrm>
            <a:off x="2712355" y="3118040"/>
            <a:ext cx="1377440" cy="193066"/>
          </a:xfrm>
          <a:prstGeom prst="rect">
            <a:avLst/>
          </a:prstGeom>
        </p:spPr>
        <p:txBody>
          <a:bodyPr wrap="square" lIns="0" tIns="0" rIns="0" bIns="0" rtlCol="0" anchor="t">
            <a:spAutoFit/>
          </a:bodyPr>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algn="l" rtl="0">
              <a:lnSpc>
                <a:spcPts val="1648"/>
              </a:lnSpc>
            </a:pPr>
            <a:r>
              <a:rPr lang="sv" sz="1177" b="1" spc="153">
                <a:latin typeface="Arial" panose="020B0604020202020204" pitchFamily="34" charset="0"/>
                <a:ea typeface="Aileron"/>
                <a:cs typeface="Arial" panose="020B0604020202020204" pitchFamily="34" charset="0"/>
                <a:sym typeface="Aileron"/>
              </a:rPr>
              <a:t>160</a:t>
            </a:r>
          </a:p>
        </p:txBody>
      </p:sp>
      <p:sp>
        <p:nvSpPr>
          <p:cNvPr id="57" name="TextBox 57"/>
          <p:cNvSpPr txBox="1"/>
          <p:nvPr/>
        </p:nvSpPr>
        <p:spPr>
          <a:xfrm>
            <a:off x="288650" y="2839109"/>
            <a:ext cx="1972480" cy="294504"/>
          </a:xfrm>
          <a:prstGeom prst="rect">
            <a:avLst/>
          </a:prstGeom>
        </p:spPr>
        <p:txBody>
          <a:bodyPr wrap="square" lIns="0" tIns="0" rIns="0" bIns="0" rtlCol="0" anchor="t">
            <a:spAutoFit/>
          </a:bodyPr>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algn="l" rtl="0">
              <a:lnSpc>
                <a:spcPts val="1208"/>
              </a:lnSpc>
            </a:pPr>
            <a:r>
              <a:rPr lang="sv" sz="863" b="1" spc="112">
                <a:solidFill>
                  <a:srgbClr val="000000"/>
                </a:solidFill>
                <a:latin typeface="Arial" panose="020B0604020202020204" pitchFamily="34" charset="0"/>
                <a:ea typeface="Aileron"/>
                <a:cs typeface="Arial" panose="020B0604020202020204" pitchFamily="34" charset="0"/>
                <a:sym typeface="Aileron"/>
              </a:rPr>
              <a:t>CENTRALISERADE FAMILJECENTERTJÄNSTER</a:t>
            </a:r>
          </a:p>
        </p:txBody>
      </p:sp>
      <p:sp>
        <p:nvSpPr>
          <p:cNvPr id="58" name="TextBox 58"/>
          <p:cNvSpPr txBox="1"/>
          <p:nvPr/>
        </p:nvSpPr>
        <p:spPr>
          <a:xfrm>
            <a:off x="296270" y="4130104"/>
            <a:ext cx="1377440" cy="140616"/>
          </a:xfrm>
          <a:prstGeom prst="rect">
            <a:avLst/>
          </a:prstGeom>
        </p:spPr>
        <p:txBody>
          <a:bodyPr wrap="square" lIns="0" tIns="0" rIns="0" bIns="0" rtlCol="0" anchor="t">
            <a:spAutoFit/>
          </a:bodyPr>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algn="l" rtl="0">
              <a:lnSpc>
                <a:spcPts val="1208"/>
              </a:lnSpc>
            </a:pPr>
            <a:r>
              <a:rPr lang="sv" sz="863" b="1" spc="112">
                <a:solidFill>
                  <a:srgbClr val="000000"/>
                </a:solidFill>
                <a:latin typeface="Arial" panose="020B0604020202020204" pitchFamily="34" charset="0"/>
                <a:ea typeface="Aileron"/>
                <a:cs typeface="Arial" panose="020B0604020202020204" pitchFamily="34" charset="0"/>
                <a:sym typeface="Aileron"/>
              </a:rPr>
              <a:t>LÄKARTJÄNSTER </a:t>
            </a:r>
          </a:p>
        </p:txBody>
      </p:sp>
      <p:sp>
        <p:nvSpPr>
          <p:cNvPr id="59" name="TextBox 59"/>
          <p:cNvSpPr txBox="1"/>
          <p:nvPr/>
        </p:nvSpPr>
        <p:spPr>
          <a:xfrm>
            <a:off x="318626" y="1848301"/>
            <a:ext cx="1427950" cy="140616"/>
          </a:xfrm>
          <a:prstGeom prst="rect">
            <a:avLst/>
          </a:prstGeom>
        </p:spPr>
        <p:txBody>
          <a:bodyPr wrap="square" lIns="0" tIns="0" rIns="0" bIns="0" rtlCol="0" anchor="t">
            <a:spAutoFit/>
          </a:bodyPr>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algn="l" rtl="0">
              <a:lnSpc>
                <a:spcPts val="1208"/>
              </a:lnSpc>
            </a:pPr>
            <a:r>
              <a:rPr lang="sv" sz="863" b="1" spc="112">
                <a:solidFill>
                  <a:srgbClr val="000000"/>
                </a:solidFill>
                <a:latin typeface="Arial" panose="020B0604020202020204" pitchFamily="34" charset="0"/>
                <a:ea typeface="Aileron"/>
                <a:cs typeface="Arial" panose="020B0604020202020204" pitchFamily="34" charset="0"/>
                <a:sym typeface="Aileron"/>
              </a:rPr>
              <a:t>ELEVHÄLSA</a:t>
            </a:r>
          </a:p>
        </p:txBody>
      </p:sp>
      <p:sp>
        <p:nvSpPr>
          <p:cNvPr id="60" name="TextBox 60"/>
          <p:cNvSpPr txBox="1"/>
          <p:nvPr/>
        </p:nvSpPr>
        <p:spPr>
          <a:xfrm>
            <a:off x="292525" y="3151982"/>
            <a:ext cx="1522350" cy="512961"/>
          </a:xfrm>
          <a:prstGeom prst="rect">
            <a:avLst/>
          </a:prstGeom>
        </p:spPr>
        <p:txBody>
          <a:bodyPr wrap="square" lIns="0" tIns="0" rIns="0" bIns="0" rtlCol="0" anchor="t">
            <a:spAutoFit/>
          </a:bodyPr>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algn="l" rtl="0">
              <a:lnSpc>
                <a:spcPts val="847"/>
              </a:lnSpc>
            </a:pPr>
            <a:r>
              <a:rPr lang="sv" sz="706">
                <a:solidFill>
                  <a:srgbClr val="000000"/>
                </a:solidFill>
                <a:latin typeface="Arial" panose="020B0604020202020204" pitchFamily="34" charset="0"/>
                <a:ea typeface="Arial MT Pro"/>
                <a:cs typeface="Arial" panose="020B0604020202020204" pitchFamily="34" charset="0"/>
                <a:sym typeface="Arial MT Pro"/>
              </a:rPr>
              <a:t>Uppfostrings- och familjerådgivningstjänster</a:t>
            </a:r>
            <a:endParaRPr lang="en-US" sz="706">
              <a:solidFill>
                <a:srgbClr val="000000"/>
              </a:solidFill>
              <a:latin typeface="Arial" panose="020B0604020202020204" pitchFamily="34" charset="0"/>
              <a:ea typeface="Arial MT Pro"/>
              <a:cs typeface="Arial" panose="020B0604020202020204" pitchFamily="34" charset="0"/>
              <a:sym typeface="Arial MT Pro"/>
            </a:endParaRPr>
          </a:p>
          <a:p>
            <a:pPr algn="l" rtl="0">
              <a:lnSpc>
                <a:spcPts val="847"/>
              </a:lnSpc>
            </a:pPr>
            <a:r>
              <a:rPr lang="sv" sz="706">
                <a:solidFill>
                  <a:srgbClr val="000000"/>
                </a:solidFill>
                <a:latin typeface="Arial" panose="020B0604020202020204" pitchFamily="34" charset="0"/>
                <a:ea typeface="Arial MT Pro"/>
                <a:cs typeface="Arial" panose="020B0604020202020204" pitchFamily="34" charset="0"/>
                <a:sym typeface="Arial MT Pro"/>
              </a:rPr>
              <a:t>Tidiga familjetjänster</a:t>
            </a:r>
            <a:endParaRPr lang="en-US" sz="706">
              <a:solidFill>
                <a:srgbClr val="000000"/>
              </a:solidFill>
              <a:latin typeface="Arial" panose="020B0604020202020204" pitchFamily="34" charset="0"/>
              <a:ea typeface="Arial MT Pro"/>
              <a:cs typeface="Arial" panose="020B0604020202020204" pitchFamily="34" charset="0"/>
              <a:sym typeface="Arial MT Pro"/>
            </a:endParaRPr>
          </a:p>
          <a:p>
            <a:pPr algn="l" rtl="0">
              <a:lnSpc>
                <a:spcPts val="847"/>
              </a:lnSpc>
            </a:pPr>
            <a:r>
              <a:rPr lang="sv" sz="706">
                <a:solidFill>
                  <a:srgbClr val="000000"/>
                </a:solidFill>
                <a:latin typeface="Arial" panose="020B0604020202020204" pitchFamily="34" charset="0"/>
                <a:ea typeface="Arial MT Pro"/>
                <a:cs typeface="Arial" panose="020B0604020202020204" pitchFamily="34" charset="0"/>
                <a:sym typeface="Arial MT Pro"/>
              </a:rPr>
              <a:t>Mentalvårds- och missbrukartjänster för barn och de unga</a:t>
            </a:r>
            <a:endParaRPr lang="en-US" sz="706">
              <a:solidFill>
                <a:srgbClr val="000000"/>
              </a:solidFill>
              <a:latin typeface="Arial" panose="020B0604020202020204" pitchFamily="34" charset="0"/>
              <a:ea typeface="Arial MT Pro"/>
              <a:cs typeface="Arial" panose="020B0604020202020204" pitchFamily="34" charset="0"/>
              <a:sym typeface="Arial MT Pro"/>
            </a:endParaRPr>
          </a:p>
          <a:p>
            <a:pPr algn="l" rtl="0">
              <a:lnSpc>
                <a:spcPts val="847"/>
              </a:lnSpc>
            </a:pPr>
            <a:r>
              <a:rPr lang="sv" sz="706">
                <a:solidFill>
                  <a:srgbClr val="000000"/>
                </a:solidFill>
                <a:latin typeface="Arial" panose="020B0604020202020204" pitchFamily="34" charset="0"/>
                <a:ea typeface="Arial MT Pro"/>
                <a:cs typeface="Arial" panose="020B0604020202020204" pitchFamily="34" charset="0"/>
                <a:sym typeface="Arial MT Pro"/>
              </a:rPr>
              <a:t>Det elektroniska familjecentret</a:t>
            </a:r>
          </a:p>
          <a:p>
            <a:pPr algn="l" rtl="0">
              <a:lnSpc>
                <a:spcPts val="847"/>
              </a:lnSpc>
            </a:pPr>
            <a:endParaRPr lang="en-US" sz="706">
              <a:solidFill>
                <a:srgbClr val="000000"/>
              </a:solidFill>
              <a:latin typeface="Arial" panose="020B0604020202020204" pitchFamily="34" charset="0"/>
              <a:ea typeface="Arial MT Pro"/>
              <a:cs typeface="Arial" panose="020B0604020202020204" pitchFamily="34" charset="0"/>
              <a:sym typeface="Arial MT Pro"/>
            </a:endParaRPr>
          </a:p>
        </p:txBody>
      </p:sp>
      <p:sp>
        <p:nvSpPr>
          <p:cNvPr id="61" name="TextBox 61"/>
          <p:cNvSpPr txBox="1"/>
          <p:nvPr/>
        </p:nvSpPr>
        <p:spPr>
          <a:xfrm>
            <a:off x="296534" y="1136513"/>
            <a:ext cx="1681960" cy="512961"/>
          </a:xfrm>
          <a:prstGeom prst="rect">
            <a:avLst/>
          </a:prstGeom>
        </p:spPr>
        <p:txBody>
          <a:bodyPr wrap="square" lIns="0" tIns="0" rIns="0" bIns="0" rtlCol="0" anchor="t">
            <a:spAutoFit/>
          </a:bodyPr>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algn="l" rtl="0">
              <a:lnSpc>
                <a:spcPts val="847"/>
              </a:lnSpc>
            </a:pPr>
            <a:r>
              <a:rPr lang="sv" sz="706">
                <a:solidFill>
                  <a:srgbClr val="000000"/>
                </a:solidFill>
                <a:latin typeface="Arial" panose="020B0604020202020204" pitchFamily="34" charset="0"/>
                <a:ea typeface="Arial MT Pro"/>
                <a:cs typeface="Arial" panose="020B0604020202020204" pitchFamily="34" charset="0"/>
                <a:sym typeface="Arial MT Pro"/>
              </a:rPr>
              <a:t>Rådgivningsbyrå för mödravård</a:t>
            </a:r>
            <a:endParaRPr lang="en-US" sz="706">
              <a:solidFill>
                <a:srgbClr val="000000"/>
              </a:solidFill>
              <a:latin typeface="Arial" panose="020B0604020202020204" pitchFamily="34" charset="0"/>
              <a:ea typeface="Arial MT Pro"/>
              <a:cs typeface="Arial" panose="020B0604020202020204" pitchFamily="34" charset="0"/>
              <a:sym typeface="Arial MT Pro"/>
            </a:endParaRPr>
          </a:p>
          <a:p>
            <a:pPr algn="l" rtl="0">
              <a:lnSpc>
                <a:spcPts val="847"/>
              </a:lnSpc>
            </a:pPr>
            <a:r>
              <a:rPr lang="sv" sz="706">
                <a:solidFill>
                  <a:srgbClr val="000000"/>
                </a:solidFill>
                <a:latin typeface="Arial" panose="020B0604020202020204" pitchFamily="34" charset="0"/>
                <a:ea typeface="Arial MT Pro"/>
                <a:cs typeface="Arial" panose="020B0604020202020204" pitchFamily="34" charset="0"/>
                <a:sym typeface="Arial MT Pro"/>
              </a:rPr>
              <a:t>Rådgivningsbyrå för barnavård</a:t>
            </a:r>
            <a:endParaRPr lang="en-US" sz="706">
              <a:solidFill>
                <a:srgbClr val="000000"/>
              </a:solidFill>
              <a:latin typeface="Arial" panose="020B0604020202020204" pitchFamily="34" charset="0"/>
              <a:ea typeface="Arial MT Pro"/>
              <a:cs typeface="Arial" panose="020B0604020202020204" pitchFamily="34" charset="0"/>
              <a:sym typeface="Arial MT Pro"/>
            </a:endParaRPr>
          </a:p>
          <a:p>
            <a:pPr algn="l" rtl="0">
              <a:lnSpc>
                <a:spcPts val="847"/>
              </a:lnSpc>
            </a:pPr>
            <a:r>
              <a:rPr lang="sv" sz="700">
                <a:solidFill>
                  <a:srgbClr val="000000"/>
                </a:solidFill>
                <a:latin typeface="Arial"/>
                <a:ea typeface="Arial MT Pro"/>
                <a:cs typeface="Arial"/>
                <a:sym typeface="Arial MT Pro"/>
              </a:rPr>
              <a:t>Preventivmedels- och familjeplaneringsrådgivning</a:t>
            </a:r>
            <a:endParaRPr lang="en-US" sz="700">
              <a:solidFill>
                <a:srgbClr val="000000"/>
              </a:solidFill>
              <a:latin typeface="Arial"/>
              <a:ea typeface="Arial MT Pro"/>
              <a:cs typeface="Arial"/>
              <a:sym typeface="Arial MT Pro"/>
            </a:endParaRPr>
          </a:p>
          <a:p>
            <a:pPr rtl="0">
              <a:lnSpc>
                <a:spcPts val="847"/>
              </a:lnSpc>
            </a:pPr>
            <a:r>
              <a:rPr lang="sv" sz="700">
                <a:solidFill>
                  <a:srgbClr val="000000"/>
                </a:solidFill>
                <a:latin typeface="Arial"/>
                <a:ea typeface="Arial MT Pro"/>
                <a:cs typeface="Arial"/>
              </a:rPr>
              <a:t>Rådgivningspsykologer</a:t>
            </a:r>
            <a:endParaRPr lang="en-US" sz="700" err="1">
              <a:solidFill>
                <a:srgbClr val="000000"/>
              </a:solidFill>
              <a:latin typeface="Arial"/>
              <a:ea typeface="Arial MT Pro"/>
              <a:cs typeface="Arial"/>
              <a:sym typeface="Arial MT Pro"/>
            </a:endParaRPr>
          </a:p>
          <a:p>
            <a:pPr algn="l" rtl="0">
              <a:lnSpc>
                <a:spcPts val="847"/>
              </a:lnSpc>
            </a:pPr>
            <a:r>
              <a:rPr lang="sv" sz="700">
                <a:solidFill>
                  <a:srgbClr val="000000"/>
                </a:solidFill>
                <a:latin typeface="Arial"/>
                <a:ea typeface="Arial MT Pro"/>
                <a:cs typeface="Arial"/>
                <a:sym typeface="Arial MT Pro"/>
              </a:rPr>
              <a:t> </a:t>
            </a:r>
            <a:endParaRPr lang="en-US" sz="700">
              <a:solidFill>
                <a:srgbClr val="000000"/>
              </a:solidFill>
              <a:latin typeface="Arial"/>
              <a:ea typeface="Arial MT Pro"/>
              <a:cs typeface="Arial"/>
            </a:endParaRPr>
          </a:p>
        </p:txBody>
      </p:sp>
      <p:sp>
        <p:nvSpPr>
          <p:cNvPr id="62" name="TextBox 62"/>
          <p:cNvSpPr txBox="1"/>
          <p:nvPr/>
        </p:nvSpPr>
        <p:spPr>
          <a:xfrm>
            <a:off x="326246" y="2065242"/>
            <a:ext cx="1211765" cy="718145"/>
          </a:xfrm>
          <a:prstGeom prst="rect">
            <a:avLst/>
          </a:prstGeom>
        </p:spPr>
        <p:txBody>
          <a:bodyPr wrap="square" lIns="0" tIns="0" rIns="0" bIns="0" rtlCol="0" anchor="t">
            <a:spAutoFit/>
          </a:bodyPr>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algn="l" rtl="0">
              <a:lnSpc>
                <a:spcPts val="847"/>
              </a:lnSpc>
            </a:pPr>
            <a:r>
              <a:rPr lang="sv" sz="706">
                <a:solidFill>
                  <a:srgbClr val="000000"/>
                </a:solidFill>
                <a:latin typeface="Arial" panose="020B0604020202020204" pitchFamily="34" charset="0"/>
                <a:ea typeface="Arial MT Pro"/>
                <a:cs typeface="Arial" panose="020B0604020202020204" pitchFamily="34" charset="0"/>
                <a:sym typeface="Arial MT Pro"/>
              </a:rPr>
              <a:t>Skolhälsovård</a:t>
            </a:r>
            <a:endParaRPr lang="en-US" sz="706">
              <a:solidFill>
                <a:srgbClr val="000000"/>
              </a:solidFill>
              <a:latin typeface="Arial" panose="020B0604020202020204" pitchFamily="34" charset="0"/>
              <a:ea typeface="Arial MT Pro"/>
              <a:cs typeface="Arial" panose="020B0604020202020204" pitchFamily="34" charset="0"/>
              <a:sym typeface="Arial MT Pro"/>
            </a:endParaRPr>
          </a:p>
          <a:p>
            <a:pPr algn="l" rtl="0">
              <a:lnSpc>
                <a:spcPts val="847"/>
              </a:lnSpc>
            </a:pPr>
            <a:r>
              <a:rPr lang="sv" sz="706">
                <a:solidFill>
                  <a:srgbClr val="000000"/>
                </a:solidFill>
                <a:latin typeface="Arial" panose="020B0604020202020204" pitchFamily="34" charset="0"/>
                <a:ea typeface="Arial MT Pro"/>
                <a:cs typeface="Arial" panose="020B0604020202020204" pitchFamily="34" charset="0"/>
                <a:sym typeface="Arial MT Pro"/>
              </a:rPr>
              <a:t>Studerandehälsovård</a:t>
            </a:r>
            <a:endParaRPr lang="en-US" sz="706">
              <a:solidFill>
                <a:srgbClr val="000000"/>
              </a:solidFill>
              <a:latin typeface="Arial" panose="020B0604020202020204" pitchFamily="34" charset="0"/>
              <a:ea typeface="Arial MT Pro"/>
              <a:cs typeface="Arial" panose="020B0604020202020204" pitchFamily="34" charset="0"/>
              <a:sym typeface="Arial MT Pro"/>
            </a:endParaRPr>
          </a:p>
          <a:p>
            <a:pPr algn="l" rtl="0">
              <a:lnSpc>
                <a:spcPts val="847"/>
              </a:lnSpc>
            </a:pPr>
            <a:r>
              <a:rPr lang="sv" sz="706">
                <a:solidFill>
                  <a:srgbClr val="000000"/>
                </a:solidFill>
                <a:latin typeface="Arial" panose="020B0604020202020204" pitchFamily="34" charset="0"/>
                <a:ea typeface="Arial MT Pro"/>
                <a:cs typeface="Arial" panose="020B0604020202020204" pitchFamily="34" charset="0"/>
                <a:sym typeface="Arial MT Pro"/>
              </a:rPr>
              <a:t>Kuratorstjänster</a:t>
            </a:r>
            <a:endParaRPr lang="en-US" sz="706">
              <a:solidFill>
                <a:srgbClr val="000000"/>
              </a:solidFill>
              <a:latin typeface="Arial" panose="020B0604020202020204" pitchFamily="34" charset="0"/>
              <a:ea typeface="Arial MT Pro"/>
              <a:cs typeface="Arial" panose="020B0604020202020204" pitchFamily="34" charset="0"/>
              <a:sym typeface="Arial MT Pro"/>
            </a:endParaRPr>
          </a:p>
          <a:p>
            <a:pPr algn="l" rtl="0">
              <a:lnSpc>
                <a:spcPts val="847"/>
              </a:lnSpc>
            </a:pPr>
            <a:r>
              <a:rPr lang="sv" sz="706">
                <a:solidFill>
                  <a:srgbClr val="000000"/>
                </a:solidFill>
                <a:latin typeface="Arial" panose="020B0604020202020204" pitchFamily="34" charset="0"/>
                <a:ea typeface="Arial MT Pro"/>
                <a:cs typeface="Arial" panose="020B0604020202020204" pitchFamily="34" charset="0"/>
                <a:sym typeface="Arial MT Pro"/>
              </a:rPr>
              <a:t>Psykologtjänster</a:t>
            </a:r>
            <a:endParaRPr lang="en-US" sz="706">
              <a:solidFill>
                <a:srgbClr val="000000"/>
              </a:solidFill>
              <a:latin typeface="Arial" panose="020B0604020202020204" pitchFamily="34" charset="0"/>
              <a:ea typeface="Arial MT Pro"/>
              <a:cs typeface="Arial" panose="020B0604020202020204" pitchFamily="34" charset="0"/>
              <a:sym typeface="Arial MT Pro"/>
            </a:endParaRPr>
          </a:p>
          <a:p>
            <a:pPr algn="l" rtl="0">
              <a:lnSpc>
                <a:spcPts val="847"/>
              </a:lnSpc>
            </a:pPr>
            <a:endParaRPr lang="en-US" sz="706">
              <a:solidFill>
                <a:srgbClr val="000000"/>
              </a:solidFill>
              <a:latin typeface="Arial" panose="020B0604020202020204" pitchFamily="34" charset="0"/>
              <a:ea typeface="Arial MT Pro"/>
              <a:cs typeface="Arial" panose="020B0604020202020204" pitchFamily="34" charset="0"/>
              <a:sym typeface="Arial MT Pro"/>
            </a:endParaRPr>
          </a:p>
          <a:p>
            <a:pPr algn="l" rtl="0">
              <a:lnSpc>
                <a:spcPts val="847"/>
              </a:lnSpc>
            </a:pPr>
            <a:endParaRPr lang="en-US" sz="706">
              <a:solidFill>
                <a:srgbClr val="000000"/>
              </a:solidFill>
              <a:latin typeface="Arial" panose="020B0604020202020204" pitchFamily="34" charset="0"/>
              <a:ea typeface="Arial MT Pro"/>
              <a:cs typeface="Arial" panose="020B0604020202020204" pitchFamily="34" charset="0"/>
              <a:sym typeface="Arial MT Pro"/>
            </a:endParaRPr>
          </a:p>
          <a:p>
            <a:pPr algn="l" rtl="0">
              <a:lnSpc>
                <a:spcPts val="847"/>
              </a:lnSpc>
            </a:pPr>
            <a:endParaRPr lang="en-US" sz="706">
              <a:solidFill>
                <a:srgbClr val="000000"/>
              </a:solidFill>
              <a:latin typeface="Arial" panose="020B0604020202020204" pitchFamily="34" charset="0"/>
              <a:ea typeface="Arial MT Pro"/>
              <a:cs typeface="Arial" panose="020B0604020202020204" pitchFamily="34" charset="0"/>
              <a:sym typeface="Arial MT Pro"/>
            </a:endParaRPr>
          </a:p>
        </p:txBody>
      </p:sp>
      <p:sp>
        <p:nvSpPr>
          <p:cNvPr id="63" name="TextBox 63"/>
          <p:cNvSpPr txBox="1"/>
          <p:nvPr/>
        </p:nvSpPr>
        <p:spPr>
          <a:xfrm>
            <a:off x="2707004" y="2096684"/>
            <a:ext cx="1377440" cy="193066"/>
          </a:xfrm>
          <a:prstGeom prst="rect">
            <a:avLst/>
          </a:prstGeom>
        </p:spPr>
        <p:txBody>
          <a:bodyPr wrap="square" lIns="0" tIns="0" rIns="0" bIns="0" rtlCol="0" anchor="t">
            <a:spAutoFit/>
          </a:bodyPr>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algn="l" rtl="0">
              <a:lnSpc>
                <a:spcPts val="1648"/>
              </a:lnSpc>
            </a:pPr>
            <a:r>
              <a:rPr lang="sv" sz="1177" b="1" spc="153">
                <a:latin typeface="Arial" panose="020B0604020202020204" pitchFamily="34" charset="0"/>
                <a:ea typeface="Aileron"/>
                <a:cs typeface="Arial" panose="020B0604020202020204" pitchFamily="34" charset="0"/>
                <a:sym typeface="Aileron"/>
              </a:rPr>
              <a:t>390</a:t>
            </a:r>
          </a:p>
        </p:txBody>
      </p:sp>
      <p:sp>
        <p:nvSpPr>
          <p:cNvPr id="64" name="TextBox 64"/>
          <p:cNvSpPr txBox="1"/>
          <p:nvPr/>
        </p:nvSpPr>
        <p:spPr>
          <a:xfrm>
            <a:off x="6510995" y="4053141"/>
            <a:ext cx="3819348" cy="923330"/>
          </a:xfrm>
          <a:prstGeom prst="rect">
            <a:avLst/>
          </a:prstGeom>
        </p:spPr>
        <p:txBody>
          <a:bodyPr wrap="square" lIns="0" tIns="0" rIns="0" bIns="0" rtlCol="0" anchor="t">
            <a:spAutoFit/>
          </a:bodyPr>
          <a:lst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a:lstStyle>
          <a:p>
            <a:pPr algn="l" rtl="0">
              <a:lnSpc>
                <a:spcPts val="1198"/>
              </a:lnSpc>
            </a:pPr>
            <a:r>
              <a:rPr lang="sv" sz="999" b="1">
                <a:solidFill>
                  <a:srgbClr val="000000"/>
                </a:solidFill>
                <a:latin typeface="Arial" panose="020B0604020202020204" pitchFamily="34" charset="0"/>
                <a:ea typeface="Arial MT Pro Bold"/>
                <a:cs typeface="Arial" panose="020B0604020202020204" pitchFamily="34" charset="0"/>
                <a:sym typeface="Arial MT Pro Bold"/>
              </a:rPr>
              <a:t>KÄLLOR 2023–2024</a:t>
            </a:r>
          </a:p>
          <a:p>
            <a:pPr rtl="0">
              <a:lnSpc>
                <a:spcPts val="1198"/>
              </a:lnSpc>
            </a:pPr>
            <a:r>
              <a:rPr lang="sv" sz="999">
                <a:solidFill>
                  <a:srgbClr val="000000"/>
                </a:solidFill>
                <a:latin typeface="Arial" panose="020B0604020202020204" pitchFamily="34" charset="0"/>
                <a:ea typeface="Arial MT Pro Bold"/>
                <a:cs typeface="Arial" panose="020B0604020202020204" pitchFamily="34" charset="0"/>
                <a:sym typeface="Arial MT Pro Bold"/>
              </a:rPr>
              <a:t>Grundskoleelever, 2024 | </a:t>
            </a:r>
            <a:r>
              <a:rPr lang="sv" sz="999">
                <a:solidFill>
                  <a:srgbClr val="000000"/>
                </a:solidFill>
                <a:latin typeface="Arial" panose="020B0604020202020204" pitchFamily="34" charset="0"/>
                <a:ea typeface="Arial MT Pro Bold"/>
                <a:cs typeface="Arial" panose="020B0604020202020204" pitchFamily="34" charset="0"/>
                <a:sym typeface="Arial MT Pro Bold"/>
                <a:hlinkClick r:id="rId23"/>
              </a:rPr>
              <a:t>Statistikcentralen</a:t>
            </a:r>
            <a:endParaRPr lang="fi-FI" sz="999">
              <a:solidFill>
                <a:srgbClr val="000000"/>
              </a:solidFill>
              <a:latin typeface="Arial" panose="020B0604020202020204" pitchFamily="34" charset="0"/>
              <a:ea typeface="Arial MT Pro Bold"/>
              <a:cs typeface="Arial" panose="020B0604020202020204" pitchFamily="34" charset="0"/>
              <a:sym typeface="Arial MT Pro Bold"/>
            </a:endParaRPr>
          </a:p>
          <a:p>
            <a:pPr rtl="0">
              <a:lnSpc>
                <a:spcPts val="1198"/>
              </a:lnSpc>
            </a:pPr>
            <a:r>
              <a:rPr lang="sv" sz="999">
                <a:solidFill>
                  <a:srgbClr val="000000"/>
                </a:solidFill>
                <a:latin typeface="Arial" panose="020B0604020202020204" pitchFamily="34" charset="0"/>
                <a:ea typeface="Arial MT Pro Bold"/>
                <a:cs typeface="Arial" panose="020B0604020202020204" pitchFamily="34" charset="0"/>
                <a:sym typeface="Arial MT Pro Bold"/>
              </a:rPr>
              <a:t>Studerande på andra stadiet 2023 | </a:t>
            </a:r>
            <a:r>
              <a:rPr lang="sv" sz="999">
                <a:solidFill>
                  <a:srgbClr val="000000"/>
                </a:solidFill>
                <a:latin typeface="Arial" panose="020B0604020202020204" pitchFamily="34" charset="0"/>
                <a:ea typeface="Arial MT Pro Bold"/>
                <a:cs typeface="Arial" panose="020B0604020202020204" pitchFamily="34" charset="0"/>
                <a:sym typeface="Arial MT Pro Bold"/>
                <a:hlinkClick r:id="rId24"/>
              </a:rPr>
              <a:t>Statistikcentralen</a:t>
            </a:r>
            <a:r>
              <a:rPr lang="sv" sz="999">
                <a:solidFill>
                  <a:srgbClr val="000000"/>
                </a:solidFill>
                <a:latin typeface="Arial" panose="020B0604020202020204" pitchFamily="34" charset="0"/>
                <a:ea typeface="Arial MT Pro Bold"/>
                <a:cs typeface="Arial" panose="020B0604020202020204" pitchFamily="34" charset="0"/>
                <a:sym typeface="Arial MT Pro Bold"/>
              </a:rPr>
              <a:t> </a:t>
            </a:r>
          </a:p>
          <a:p>
            <a:pPr rtl="0">
              <a:lnSpc>
                <a:spcPts val="1198"/>
              </a:lnSpc>
            </a:pPr>
            <a:r>
              <a:rPr lang="sv" sz="999">
                <a:solidFill>
                  <a:srgbClr val="000000"/>
                </a:solidFill>
                <a:latin typeface="Arial" panose="020B0604020202020204" pitchFamily="34" charset="0"/>
                <a:ea typeface="Arial MT Pro Bold"/>
                <a:cs typeface="Arial" panose="020B0604020202020204" pitchFamily="34" charset="0"/>
                <a:sym typeface="Arial MT Pro Bold"/>
              </a:rPr>
              <a:t>Barnfamiljer 2024 | </a:t>
            </a:r>
            <a:r>
              <a:rPr lang="sv" sz="999">
                <a:solidFill>
                  <a:srgbClr val="000000"/>
                </a:solidFill>
                <a:latin typeface="Arial" panose="020B0604020202020204" pitchFamily="34" charset="0"/>
                <a:ea typeface="Arial MT Pro Bold"/>
                <a:cs typeface="Arial" panose="020B0604020202020204" pitchFamily="34" charset="0"/>
                <a:sym typeface="Arial MT Pro Bold"/>
                <a:hlinkClick r:id="rId25"/>
              </a:rPr>
              <a:t>Statistikcentralen</a:t>
            </a:r>
            <a:endParaRPr lang="fi-FI" sz="999">
              <a:solidFill>
                <a:srgbClr val="000000"/>
              </a:solidFill>
              <a:latin typeface="Arial" panose="020B0604020202020204" pitchFamily="34" charset="0"/>
              <a:ea typeface="Arial MT Pro Bold"/>
              <a:cs typeface="Arial" panose="020B0604020202020204" pitchFamily="34" charset="0"/>
              <a:sym typeface="Arial MT Pro Bold"/>
            </a:endParaRPr>
          </a:p>
          <a:p>
            <a:pPr rtl="0">
              <a:lnSpc>
                <a:spcPts val="1198"/>
              </a:lnSpc>
            </a:pPr>
            <a:r>
              <a:rPr lang="sv" sz="999">
                <a:solidFill>
                  <a:srgbClr val="000000"/>
                </a:solidFill>
                <a:latin typeface="Arial" panose="020B0604020202020204" pitchFamily="34" charset="0"/>
                <a:ea typeface="Arial MT Pro Bold"/>
                <a:cs typeface="Arial" panose="020B0604020202020204" pitchFamily="34" charset="0"/>
                <a:sym typeface="Arial MT Pro Bold"/>
              </a:rPr>
              <a:t>Unga (13-29-åringar) | </a:t>
            </a:r>
            <a:r>
              <a:rPr lang="sv" sz="999">
                <a:solidFill>
                  <a:srgbClr val="000000"/>
                </a:solidFill>
                <a:latin typeface="Arial" panose="020B0604020202020204" pitchFamily="34" charset="0"/>
                <a:ea typeface="Arial MT Pro Bold"/>
                <a:cs typeface="Arial" panose="020B0604020202020204" pitchFamily="34" charset="0"/>
                <a:sym typeface="Arial MT Pro Bold"/>
                <a:hlinkClick r:id="rId26"/>
              </a:rPr>
              <a:t>Statistikcentralen </a:t>
            </a:r>
            <a:endParaRPr lang="fi-FI" sz="999">
              <a:solidFill>
                <a:srgbClr val="000000"/>
              </a:solidFill>
              <a:latin typeface="Arial" panose="020B0604020202020204" pitchFamily="34" charset="0"/>
              <a:ea typeface="Arial MT Pro Bold"/>
              <a:cs typeface="Arial" panose="020B0604020202020204" pitchFamily="34" charset="0"/>
              <a:sym typeface="Arial MT Pro Bold"/>
            </a:endParaRPr>
          </a:p>
          <a:p>
            <a:pPr rtl="0">
              <a:lnSpc>
                <a:spcPts val="1198"/>
              </a:lnSpc>
            </a:pPr>
            <a:r>
              <a:rPr lang="sv" sz="999">
                <a:solidFill>
                  <a:srgbClr val="000000"/>
                </a:solidFill>
                <a:latin typeface="Arial" panose="020B0604020202020204" pitchFamily="34" charset="0"/>
                <a:ea typeface="Arial MT Pro Bold"/>
                <a:cs typeface="Arial" panose="020B0604020202020204" pitchFamily="34" charset="0"/>
                <a:sym typeface="Arial MT Pro Bold"/>
              </a:rPr>
              <a:t>Under 7 år | </a:t>
            </a:r>
            <a:r>
              <a:rPr lang="sv" sz="999">
                <a:solidFill>
                  <a:srgbClr val="000000"/>
                </a:solidFill>
                <a:latin typeface="Arial" panose="020B0604020202020204" pitchFamily="34" charset="0"/>
                <a:ea typeface="Arial MT Pro Bold"/>
                <a:cs typeface="Arial" panose="020B0604020202020204" pitchFamily="34" charset="0"/>
                <a:sym typeface="Arial MT Pro Bold"/>
                <a:hlinkClick r:id="rId25"/>
              </a:rPr>
              <a:t>Statistikcentralen </a:t>
            </a:r>
            <a:endParaRPr lang="en-US" sz="999">
              <a:solidFill>
                <a:srgbClr val="000000"/>
              </a:solidFill>
              <a:latin typeface="Arial" panose="020B0604020202020204" pitchFamily="34" charset="0"/>
              <a:ea typeface="Arial MT Pro Bold"/>
              <a:cs typeface="Arial" panose="020B0604020202020204" pitchFamily="34" charset="0"/>
              <a:sym typeface="Arial MT Pro Bold"/>
            </a:endParaRPr>
          </a:p>
        </p:txBody>
      </p:sp>
    </p:spTree>
    <p:extLst>
      <p:ext uri="{BB962C8B-B14F-4D97-AF65-F5344CB8AC3E}">
        <p14:creationId xmlns:p14="http://schemas.microsoft.com/office/powerpoint/2010/main" val="1850341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Kuva 52">
            <a:extLst>
              <a:ext uri="{FF2B5EF4-FFF2-40B4-BE49-F238E27FC236}">
                <a16:creationId xmlns:a16="http://schemas.microsoft.com/office/drawing/2014/main" id="{44C0A53C-6A85-CE42-CAA7-169DE4A1A42F}"/>
              </a:ext>
            </a:extLst>
          </p:cNvPr>
          <p:cNvPicPr>
            <a:picLocks noChangeAspect="1"/>
          </p:cNvPicPr>
          <p:nvPr/>
        </p:nvPicPr>
        <p:blipFill>
          <a:blip r:embed="rId2" cstate="print">
            <a:clrChange>
              <a:clrFrom>
                <a:srgbClr val="000000">
                  <a:alpha val="0"/>
                </a:srgbClr>
              </a:clrFrom>
              <a:clrTo>
                <a:srgbClr val="000000">
                  <a:alpha val="0"/>
                </a:srgbClr>
              </a:clrTo>
            </a:clrChange>
            <a:lum bright="70000" contrast="-70000"/>
            <a:extLst>
              <a:ext uri="{BEBA8EAE-BF5A-486C-A8C5-ECC9F3942E4B}">
                <a14:imgProps xmlns:a14="http://schemas.microsoft.com/office/drawing/2010/main">
                  <a14:imgLayer r:embed="rId3">
                    <a14:imgEffect>
                      <a14:colorTemperature colorTemp="5900"/>
                    </a14:imgEffect>
                    <a14:imgEffect>
                      <a14:saturation sat="0"/>
                    </a14:imgEffect>
                  </a14:imgLayer>
                </a14:imgProps>
              </a:ext>
              <a:ext uri="{28A0092B-C50C-407E-A947-70E740481C1C}">
                <a14:useLocalDpi xmlns:a14="http://schemas.microsoft.com/office/drawing/2010/main" val="0"/>
              </a:ext>
            </a:extLst>
          </a:blip>
          <a:stretch>
            <a:fillRect/>
          </a:stretch>
        </p:blipFill>
        <p:spPr>
          <a:xfrm>
            <a:off x="4747717" y="708387"/>
            <a:ext cx="1048993" cy="1138157"/>
          </a:xfrm>
          <a:prstGeom prst="rect">
            <a:avLst/>
          </a:prstGeom>
        </p:spPr>
      </p:pic>
      <p:pic>
        <p:nvPicPr>
          <p:cNvPr id="39" name="Kuva 38">
            <a:extLst>
              <a:ext uri="{FF2B5EF4-FFF2-40B4-BE49-F238E27FC236}">
                <a16:creationId xmlns:a16="http://schemas.microsoft.com/office/drawing/2014/main" id="{B0B15099-38EF-2ADC-EDCF-73C49126F821}"/>
              </a:ext>
            </a:extLst>
          </p:cNvPr>
          <p:cNvPicPr>
            <a:picLocks noChangeAspect="1"/>
          </p:cNvPicPr>
          <p:nvPr/>
        </p:nvPicPr>
        <p:blipFill>
          <a:blip r:embed="rId4" cstate="hq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614050" y="1206206"/>
            <a:ext cx="854930" cy="849685"/>
          </a:xfrm>
          <a:prstGeom prst="rect">
            <a:avLst/>
          </a:prstGeom>
        </p:spPr>
      </p:pic>
      <p:pic>
        <p:nvPicPr>
          <p:cNvPr id="37" name="Kuva 36">
            <a:extLst>
              <a:ext uri="{FF2B5EF4-FFF2-40B4-BE49-F238E27FC236}">
                <a16:creationId xmlns:a16="http://schemas.microsoft.com/office/drawing/2014/main" id="{AFE6B4E1-D514-F66E-E232-FD1EDDB087FA}"/>
              </a:ext>
            </a:extLst>
          </p:cNvPr>
          <p:cNvPicPr>
            <a:picLocks noChangeAspect="1"/>
          </p:cNvPicPr>
          <p:nvPr/>
        </p:nvPicPr>
        <p:blipFill>
          <a:blip r:embed="rId6" cstate="hq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850365" y="1662696"/>
            <a:ext cx="671356" cy="477292"/>
          </a:xfrm>
          <a:prstGeom prst="rect">
            <a:avLst/>
          </a:prstGeom>
        </p:spPr>
      </p:pic>
      <p:pic>
        <p:nvPicPr>
          <p:cNvPr id="19" name="Kuva 18">
            <a:extLst>
              <a:ext uri="{FF2B5EF4-FFF2-40B4-BE49-F238E27FC236}">
                <a16:creationId xmlns:a16="http://schemas.microsoft.com/office/drawing/2014/main" id="{48756247-2BD5-6F48-A234-CF862E732FD6}"/>
              </a:ext>
            </a:extLst>
          </p:cNvPr>
          <p:cNvPicPr>
            <a:picLocks noChangeAspect="1"/>
          </p:cNvPicPr>
          <p:nvPr/>
        </p:nvPicPr>
        <p:blipFill>
          <a:blip r:embed="rId8" cstate="hq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4213677" y="1085820"/>
            <a:ext cx="1075218" cy="933604"/>
          </a:xfrm>
          <a:prstGeom prst="rect">
            <a:avLst/>
          </a:prstGeom>
        </p:spPr>
      </p:pic>
      <p:pic>
        <p:nvPicPr>
          <p:cNvPr id="13" name="Kuva 12">
            <a:extLst>
              <a:ext uri="{FF2B5EF4-FFF2-40B4-BE49-F238E27FC236}">
                <a16:creationId xmlns:a16="http://schemas.microsoft.com/office/drawing/2014/main" id="{E73EA65B-A405-92C6-E761-B5206D74A9EC}"/>
              </a:ext>
            </a:extLst>
          </p:cNvPr>
          <p:cNvPicPr>
            <a:picLocks noChangeAspect="1"/>
          </p:cNvPicPr>
          <p:nvPr/>
        </p:nvPicPr>
        <p:blipFill>
          <a:blip r:embed="rId10" cstate="print">
            <a:duotone>
              <a:schemeClr val="accent2">
                <a:shade val="45000"/>
                <a:satMod val="135000"/>
              </a:schemeClr>
              <a:prstClr val="white"/>
            </a:duotone>
            <a:extLst>
              <a:ext uri="{BEBA8EAE-BF5A-486C-A8C5-ECC9F3942E4B}">
                <a14:imgProps xmlns:a14="http://schemas.microsoft.com/office/drawing/2010/main">
                  <a14:imgLayer r:embed="rId11">
                    <a14:imgEffect>
                      <a14:saturation sat="400000"/>
                    </a14:imgEffect>
                  </a14:imgLayer>
                </a14:imgProps>
              </a:ext>
              <a:ext uri="{28A0092B-C50C-407E-A947-70E740481C1C}">
                <a14:useLocalDpi xmlns:a14="http://schemas.microsoft.com/office/drawing/2010/main" val="0"/>
              </a:ext>
            </a:extLst>
          </a:blip>
          <a:stretch>
            <a:fillRect/>
          </a:stretch>
        </p:blipFill>
        <p:spPr>
          <a:xfrm>
            <a:off x="5061245" y="2175560"/>
            <a:ext cx="1368936" cy="1374181"/>
          </a:xfrm>
          <a:prstGeom prst="rect">
            <a:avLst/>
          </a:prstGeom>
          <a:noFill/>
        </p:spPr>
      </p:pic>
      <p:pic>
        <p:nvPicPr>
          <p:cNvPr id="15" name="Kuva 14">
            <a:extLst>
              <a:ext uri="{FF2B5EF4-FFF2-40B4-BE49-F238E27FC236}">
                <a16:creationId xmlns:a16="http://schemas.microsoft.com/office/drawing/2014/main" id="{01CDAC9E-C531-BC4E-AD83-6E8BA4D27440}"/>
              </a:ext>
            </a:extLst>
          </p:cNvPr>
          <p:cNvPicPr>
            <a:picLocks noChangeAspect="1"/>
          </p:cNvPicPr>
          <p:nvPr/>
        </p:nvPicPr>
        <p:blipFill>
          <a:blip r:embed="rId12" cstate="hq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5059817" y="1850837"/>
            <a:ext cx="409107" cy="514007"/>
          </a:xfrm>
          <a:prstGeom prst="rect">
            <a:avLst/>
          </a:prstGeom>
        </p:spPr>
      </p:pic>
      <p:pic>
        <p:nvPicPr>
          <p:cNvPr id="17" name="Kuva 16">
            <a:extLst>
              <a:ext uri="{FF2B5EF4-FFF2-40B4-BE49-F238E27FC236}">
                <a16:creationId xmlns:a16="http://schemas.microsoft.com/office/drawing/2014/main" id="{FF6949E2-83DB-F03C-DF27-5EF5A4C26914}"/>
              </a:ext>
            </a:extLst>
          </p:cNvPr>
          <p:cNvPicPr>
            <a:picLocks noChangeAspect="1"/>
          </p:cNvPicPr>
          <p:nvPr/>
        </p:nvPicPr>
        <p:blipFill>
          <a:blip r:embed="rId14" cstate="hqprint">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4756754" y="1192648"/>
            <a:ext cx="340923" cy="314699"/>
          </a:xfrm>
          <a:prstGeom prst="rect">
            <a:avLst/>
          </a:prstGeom>
        </p:spPr>
      </p:pic>
      <p:pic>
        <p:nvPicPr>
          <p:cNvPr id="21" name="Kuva 20">
            <a:extLst>
              <a:ext uri="{FF2B5EF4-FFF2-40B4-BE49-F238E27FC236}">
                <a16:creationId xmlns:a16="http://schemas.microsoft.com/office/drawing/2014/main" id="{4F0002AF-1410-DD9E-4369-85A22F8AE65E}"/>
              </a:ext>
            </a:extLst>
          </p:cNvPr>
          <p:cNvPicPr>
            <a:picLocks noChangeAspect="1"/>
          </p:cNvPicPr>
          <p:nvPr/>
        </p:nvPicPr>
        <p:blipFill>
          <a:blip r:embed="rId16" cstate="hqprint">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4408293" y="1982352"/>
            <a:ext cx="708071" cy="514007"/>
          </a:xfrm>
          <a:prstGeom prst="rect">
            <a:avLst/>
          </a:prstGeom>
        </p:spPr>
      </p:pic>
      <p:pic>
        <p:nvPicPr>
          <p:cNvPr id="23" name="Kuva 22">
            <a:extLst>
              <a:ext uri="{FF2B5EF4-FFF2-40B4-BE49-F238E27FC236}">
                <a16:creationId xmlns:a16="http://schemas.microsoft.com/office/drawing/2014/main" id="{B9563E02-073B-A8C0-9B5D-93ED82AFD01D}"/>
              </a:ext>
            </a:extLst>
          </p:cNvPr>
          <p:cNvPicPr>
            <a:picLocks noChangeAspect="1"/>
          </p:cNvPicPr>
          <p:nvPr/>
        </p:nvPicPr>
        <p:blipFill>
          <a:blip r:embed="rId18" cstate="hqprint">
            <a:extLst>
              <a:ext uri="{28A0092B-C50C-407E-A947-70E740481C1C}">
                <a14:useLocalDpi xmlns:a14="http://schemas.microsoft.com/office/drawing/2010/main" val="0"/>
              </a:ext>
              <a:ext uri="{96DAC541-7B7A-43D3-8B79-37D633B846F1}">
                <asvg:svgBlip xmlns:asvg="http://schemas.microsoft.com/office/drawing/2016/SVG/main" r:embed="rId19"/>
              </a:ext>
            </a:extLst>
          </a:blip>
          <a:stretch>
            <a:fillRect/>
          </a:stretch>
        </p:blipFill>
        <p:spPr>
          <a:xfrm>
            <a:off x="4541842" y="1718904"/>
            <a:ext cx="351413" cy="461557"/>
          </a:xfrm>
          <a:prstGeom prst="rect">
            <a:avLst/>
          </a:prstGeom>
        </p:spPr>
      </p:pic>
      <p:pic>
        <p:nvPicPr>
          <p:cNvPr id="27" name="Kuva 26">
            <a:extLst>
              <a:ext uri="{FF2B5EF4-FFF2-40B4-BE49-F238E27FC236}">
                <a16:creationId xmlns:a16="http://schemas.microsoft.com/office/drawing/2014/main" id="{18936EC1-890C-90AD-499A-54DB2BB89841}"/>
              </a:ext>
            </a:extLst>
          </p:cNvPr>
          <p:cNvPicPr>
            <a:picLocks noChangeAspect="1"/>
          </p:cNvPicPr>
          <p:nvPr/>
        </p:nvPicPr>
        <p:blipFill>
          <a:blip r:embed="rId20" cstate="hqprint">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4123843" y="1709015"/>
            <a:ext cx="403862" cy="582191"/>
          </a:xfrm>
          <a:prstGeom prst="rect">
            <a:avLst/>
          </a:prstGeom>
        </p:spPr>
      </p:pic>
      <p:pic>
        <p:nvPicPr>
          <p:cNvPr id="33" name="Kuva 32">
            <a:extLst>
              <a:ext uri="{FF2B5EF4-FFF2-40B4-BE49-F238E27FC236}">
                <a16:creationId xmlns:a16="http://schemas.microsoft.com/office/drawing/2014/main" id="{0E37C5D1-FEE4-59D4-CCA4-7A5BA0E4C4E2}"/>
              </a:ext>
            </a:extLst>
          </p:cNvPr>
          <p:cNvPicPr>
            <a:picLocks noChangeAspect="1"/>
          </p:cNvPicPr>
          <p:nvPr/>
        </p:nvPicPr>
        <p:blipFill>
          <a:blip r:embed="rId22" cstate="hqprint">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4526357" y="2704659"/>
            <a:ext cx="603171" cy="477292"/>
          </a:xfrm>
          <a:prstGeom prst="rect">
            <a:avLst/>
          </a:prstGeom>
        </p:spPr>
      </p:pic>
      <p:pic>
        <p:nvPicPr>
          <p:cNvPr id="35" name="Kuva 34">
            <a:extLst>
              <a:ext uri="{FF2B5EF4-FFF2-40B4-BE49-F238E27FC236}">
                <a16:creationId xmlns:a16="http://schemas.microsoft.com/office/drawing/2014/main" id="{876EFF0E-FC03-2F2F-4FDD-4B86A3C378FE}"/>
              </a:ext>
            </a:extLst>
          </p:cNvPr>
          <p:cNvPicPr>
            <a:picLocks noChangeAspect="1"/>
          </p:cNvPicPr>
          <p:nvPr/>
        </p:nvPicPr>
        <p:blipFill rotWithShape="1">
          <a:blip r:embed="rId24" cstate="hqprint">
            <a:extLst>
              <a:ext uri="{28A0092B-C50C-407E-A947-70E740481C1C}">
                <a14:useLocalDpi xmlns:a14="http://schemas.microsoft.com/office/drawing/2010/main" val="0"/>
              </a:ext>
              <a:ext uri="{96DAC541-7B7A-43D3-8B79-37D633B846F1}">
                <asvg:svgBlip xmlns:asvg="http://schemas.microsoft.com/office/drawing/2016/SVG/main" r:embed="rId25"/>
              </a:ext>
            </a:extLst>
          </a:blip>
          <a:srcRect l="47829"/>
          <a:stretch/>
        </p:blipFill>
        <p:spPr>
          <a:xfrm>
            <a:off x="3735979" y="3062057"/>
            <a:ext cx="1504988" cy="1568244"/>
          </a:xfrm>
          <a:prstGeom prst="rect">
            <a:avLst/>
          </a:prstGeom>
        </p:spPr>
      </p:pic>
      <p:pic>
        <p:nvPicPr>
          <p:cNvPr id="41" name="Kuva 40">
            <a:extLst>
              <a:ext uri="{FF2B5EF4-FFF2-40B4-BE49-F238E27FC236}">
                <a16:creationId xmlns:a16="http://schemas.microsoft.com/office/drawing/2014/main" id="{82E181C1-8870-AD01-25EA-DCF41CAABD93}"/>
              </a:ext>
            </a:extLst>
          </p:cNvPr>
          <p:cNvPicPr>
            <a:picLocks noChangeAspect="1"/>
          </p:cNvPicPr>
          <p:nvPr/>
        </p:nvPicPr>
        <p:blipFill>
          <a:blip r:embed="rId26" cstate="hqprint">
            <a:extLst>
              <a:ext uri="{28A0092B-C50C-407E-A947-70E740481C1C}">
                <a14:useLocalDpi xmlns:a14="http://schemas.microsoft.com/office/drawing/2010/main" val="0"/>
              </a:ext>
              <a:ext uri="{96DAC541-7B7A-43D3-8B79-37D633B846F1}">
                <asvg:svgBlip xmlns:asvg="http://schemas.microsoft.com/office/drawing/2016/SVG/main" r:embed="rId27"/>
              </a:ext>
            </a:extLst>
          </a:blip>
          <a:stretch>
            <a:fillRect/>
          </a:stretch>
        </p:blipFill>
        <p:spPr>
          <a:xfrm>
            <a:off x="3288547" y="781982"/>
            <a:ext cx="844439" cy="833949"/>
          </a:xfrm>
          <a:prstGeom prst="rect">
            <a:avLst/>
          </a:prstGeom>
        </p:spPr>
      </p:pic>
      <p:pic>
        <p:nvPicPr>
          <p:cNvPr id="43" name="Kuva 42">
            <a:extLst>
              <a:ext uri="{FF2B5EF4-FFF2-40B4-BE49-F238E27FC236}">
                <a16:creationId xmlns:a16="http://schemas.microsoft.com/office/drawing/2014/main" id="{E3F08935-FDB4-2BA9-9680-C7D1D09825B7}"/>
              </a:ext>
            </a:extLst>
          </p:cNvPr>
          <p:cNvPicPr>
            <a:picLocks noChangeAspect="1"/>
          </p:cNvPicPr>
          <p:nvPr/>
        </p:nvPicPr>
        <p:blipFill>
          <a:blip r:embed="rId28" cstate="hqprint">
            <a:extLst>
              <a:ext uri="{28A0092B-C50C-407E-A947-70E740481C1C}">
                <a14:useLocalDpi xmlns:a14="http://schemas.microsoft.com/office/drawing/2010/main" val="0"/>
              </a:ext>
              <a:ext uri="{96DAC541-7B7A-43D3-8B79-37D633B846F1}">
                <asvg:svgBlip xmlns:asvg="http://schemas.microsoft.com/office/drawing/2016/SVG/main" r:embed="rId29"/>
              </a:ext>
            </a:extLst>
          </a:blip>
          <a:stretch>
            <a:fillRect/>
          </a:stretch>
        </p:blipFill>
        <p:spPr>
          <a:xfrm>
            <a:off x="3071894" y="603425"/>
            <a:ext cx="456312" cy="587436"/>
          </a:xfrm>
          <a:prstGeom prst="rect">
            <a:avLst/>
          </a:prstGeom>
        </p:spPr>
      </p:pic>
      <p:pic>
        <p:nvPicPr>
          <p:cNvPr id="45" name="Kuva 44">
            <a:extLst>
              <a:ext uri="{FF2B5EF4-FFF2-40B4-BE49-F238E27FC236}">
                <a16:creationId xmlns:a16="http://schemas.microsoft.com/office/drawing/2014/main" id="{87BD7BFE-763A-1AE4-6DB4-B2F5B31DB03F}"/>
              </a:ext>
            </a:extLst>
          </p:cNvPr>
          <p:cNvPicPr>
            <a:picLocks noChangeAspect="1"/>
          </p:cNvPicPr>
          <p:nvPr/>
        </p:nvPicPr>
        <p:blipFill>
          <a:blip r:embed="rId30" cstate="hqprint">
            <a:extLst>
              <a:ext uri="{28A0092B-C50C-407E-A947-70E740481C1C}">
                <a14:useLocalDpi xmlns:a14="http://schemas.microsoft.com/office/drawing/2010/main" val="0"/>
              </a:ext>
              <a:ext uri="{96DAC541-7B7A-43D3-8B79-37D633B846F1}">
                <asvg:svgBlip xmlns:asvg="http://schemas.microsoft.com/office/drawing/2016/SVG/main" r:embed="rId31"/>
              </a:ext>
            </a:extLst>
          </a:blip>
          <a:stretch>
            <a:fillRect/>
          </a:stretch>
        </p:blipFill>
        <p:spPr>
          <a:xfrm>
            <a:off x="3263015" y="1567283"/>
            <a:ext cx="409107" cy="461557"/>
          </a:xfrm>
          <a:prstGeom prst="rect">
            <a:avLst/>
          </a:prstGeom>
        </p:spPr>
      </p:pic>
      <p:pic>
        <p:nvPicPr>
          <p:cNvPr id="47" name="Kuva 46">
            <a:extLst>
              <a:ext uri="{FF2B5EF4-FFF2-40B4-BE49-F238E27FC236}">
                <a16:creationId xmlns:a16="http://schemas.microsoft.com/office/drawing/2014/main" id="{F305BA72-D030-F2F1-C19F-3F1CD6E33F40}"/>
              </a:ext>
            </a:extLst>
          </p:cNvPr>
          <p:cNvPicPr>
            <a:picLocks noChangeAspect="1"/>
          </p:cNvPicPr>
          <p:nvPr/>
        </p:nvPicPr>
        <p:blipFill>
          <a:blip r:embed="rId32" cstate="hqprint">
            <a:extLst>
              <a:ext uri="{28A0092B-C50C-407E-A947-70E740481C1C}">
                <a14:useLocalDpi xmlns:a14="http://schemas.microsoft.com/office/drawing/2010/main" val="0"/>
              </a:ext>
              <a:ext uri="{96DAC541-7B7A-43D3-8B79-37D633B846F1}">
                <asvg:svgBlip xmlns:asvg="http://schemas.microsoft.com/office/drawing/2016/SVG/main" r:embed="rId33"/>
              </a:ext>
            </a:extLst>
          </a:blip>
          <a:stretch>
            <a:fillRect/>
          </a:stretch>
        </p:blipFill>
        <p:spPr>
          <a:xfrm>
            <a:off x="3625250" y="2010884"/>
            <a:ext cx="603171" cy="340923"/>
          </a:xfrm>
          <a:prstGeom prst="rect">
            <a:avLst/>
          </a:prstGeom>
        </p:spPr>
      </p:pic>
      <p:pic>
        <p:nvPicPr>
          <p:cNvPr id="49" name="Kuva 48">
            <a:extLst>
              <a:ext uri="{FF2B5EF4-FFF2-40B4-BE49-F238E27FC236}">
                <a16:creationId xmlns:a16="http://schemas.microsoft.com/office/drawing/2014/main" id="{7DA1BD6A-3548-B172-B570-4227F6A2A3A9}"/>
              </a:ext>
            </a:extLst>
          </p:cNvPr>
          <p:cNvPicPr>
            <a:picLocks noChangeAspect="1"/>
          </p:cNvPicPr>
          <p:nvPr/>
        </p:nvPicPr>
        <p:blipFill>
          <a:blip r:embed="rId34" cstate="hqprint">
            <a:extLst>
              <a:ext uri="{28A0092B-C50C-407E-A947-70E740481C1C}">
                <a14:useLocalDpi xmlns:a14="http://schemas.microsoft.com/office/drawing/2010/main" val="0"/>
              </a:ext>
              <a:ext uri="{96DAC541-7B7A-43D3-8B79-37D633B846F1}">
                <asvg:svgBlip xmlns:asvg="http://schemas.microsoft.com/office/drawing/2016/SVG/main" r:embed="rId35"/>
              </a:ext>
            </a:extLst>
          </a:blip>
          <a:stretch>
            <a:fillRect/>
          </a:stretch>
        </p:blipFill>
        <p:spPr>
          <a:xfrm>
            <a:off x="2566656" y="844281"/>
            <a:ext cx="1033258" cy="1080463"/>
          </a:xfrm>
          <a:prstGeom prst="rect">
            <a:avLst/>
          </a:prstGeom>
        </p:spPr>
      </p:pic>
      <p:pic>
        <p:nvPicPr>
          <p:cNvPr id="55" name="Kuva 54">
            <a:extLst>
              <a:ext uri="{FF2B5EF4-FFF2-40B4-BE49-F238E27FC236}">
                <a16:creationId xmlns:a16="http://schemas.microsoft.com/office/drawing/2014/main" id="{33D49844-F15A-66C3-47FC-F352B1790BC2}"/>
              </a:ext>
            </a:extLst>
          </p:cNvPr>
          <p:cNvPicPr>
            <a:picLocks noChangeAspect="1"/>
          </p:cNvPicPr>
          <p:nvPr/>
        </p:nvPicPr>
        <p:blipFill>
          <a:blip r:embed="rId36" cstate="print">
            <a:duotone>
              <a:schemeClr val="accent2">
                <a:shade val="45000"/>
                <a:satMod val="135000"/>
              </a:schemeClr>
              <a:prstClr val="white"/>
            </a:duotone>
            <a:extLst>
              <a:ext uri="{BEBA8EAE-BF5A-486C-A8C5-ECC9F3942E4B}">
                <a14:imgProps xmlns:a14="http://schemas.microsoft.com/office/drawing/2010/main">
                  <a14:imgLayer r:embed="rId37">
                    <a14:imgEffect>
                      <a14:colorTemperature colorTemp="15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5587149" y="1678461"/>
            <a:ext cx="1033258" cy="870664"/>
          </a:xfrm>
          <a:prstGeom prst="rect">
            <a:avLst/>
          </a:prstGeom>
        </p:spPr>
      </p:pic>
      <p:pic>
        <p:nvPicPr>
          <p:cNvPr id="57" name="Kuva 56">
            <a:extLst>
              <a:ext uri="{FF2B5EF4-FFF2-40B4-BE49-F238E27FC236}">
                <a16:creationId xmlns:a16="http://schemas.microsoft.com/office/drawing/2014/main" id="{A9FAA23D-8DD4-F0DC-AD80-57CBDDD233A7}"/>
              </a:ext>
            </a:extLst>
          </p:cNvPr>
          <p:cNvPicPr>
            <a:picLocks noChangeAspect="1"/>
          </p:cNvPicPr>
          <p:nvPr/>
        </p:nvPicPr>
        <p:blipFill>
          <a:blip r:embed="rId38" cstate="hqprint">
            <a:extLst>
              <a:ext uri="{28A0092B-C50C-407E-A947-70E740481C1C}">
                <a14:useLocalDpi xmlns:a14="http://schemas.microsoft.com/office/drawing/2010/main" val="0"/>
              </a:ext>
              <a:ext uri="{96DAC541-7B7A-43D3-8B79-37D633B846F1}">
                <asvg:svgBlip xmlns:asvg="http://schemas.microsoft.com/office/drawing/2016/SVG/main" r:embed="rId39"/>
              </a:ext>
            </a:extLst>
          </a:blip>
          <a:stretch>
            <a:fillRect/>
          </a:stretch>
        </p:blipFill>
        <p:spPr>
          <a:xfrm>
            <a:off x="5279357" y="1667391"/>
            <a:ext cx="419597" cy="545477"/>
          </a:xfrm>
          <a:prstGeom prst="rect">
            <a:avLst/>
          </a:prstGeom>
        </p:spPr>
      </p:pic>
      <p:pic>
        <p:nvPicPr>
          <p:cNvPr id="59" name="Kuva 58">
            <a:extLst>
              <a:ext uri="{FF2B5EF4-FFF2-40B4-BE49-F238E27FC236}">
                <a16:creationId xmlns:a16="http://schemas.microsoft.com/office/drawing/2014/main" id="{5CDA667D-0903-7318-0892-C091F10F5DE7}"/>
              </a:ext>
            </a:extLst>
          </p:cNvPr>
          <p:cNvPicPr>
            <a:picLocks noChangeAspect="1"/>
          </p:cNvPicPr>
          <p:nvPr/>
        </p:nvPicPr>
        <p:blipFill>
          <a:blip r:embed="rId40" cstate="hqprint">
            <a:extLst>
              <a:ext uri="{28A0092B-C50C-407E-A947-70E740481C1C}">
                <a14:useLocalDpi xmlns:a14="http://schemas.microsoft.com/office/drawing/2010/main" val="0"/>
              </a:ext>
              <a:ext uri="{96DAC541-7B7A-43D3-8B79-37D633B846F1}">
                <asvg:svgBlip xmlns:asvg="http://schemas.microsoft.com/office/drawing/2016/SVG/main" r:embed="rId41"/>
              </a:ext>
            </a:extLst>
          </a:blip>
          <a:stretch>
            <a:fillRect/>
          </a:stretch>
        </p:blipFill>
        <p:spPr>
          <a:xfrm>
            <a:off x="4732562" y="2264043"/>
            <a:ext cx="402241" cy="480600"/>
          </a:xfrm>
          <a:prstGeom prst="rect">
            <a:avLst/>
          </a:prstGeom>
        </p:spPr>
      </p:pic>
      <p:pic>
        <p:nvPicPr>
          <p:cNvPr id="5" name="Kuva 4">
            <a:extLst>
              <a:ext uri="{FF2B5EF4-FFF2-40B4-BE49-F238E27FC236}">
                <a16:creationId xmlns:a16="http://schemas.microsoft.com/office/drawing/2014/main" id="{061B5E36-0787-2B98-286F-3E0201AE132F}"/>
              </a:ext>
            </a:extLst>
          </p:cNvPr>
          <p:cNvPicPr>
            <a:picLocks noChangeAspect="1"/>
          </p:cNvPicPr>
          <p:nvPr/>
        </p:nvPicPr>
        <p:blipFill>
          <a:blip r:embed="rId42" cstate="hqprint">
            <a:extLst>
              <a:ext uri="{28A0092B-C50C-407E-A947-70E740481C1C}">
                <a14:useLocalDpi xmlns:a14="http://schemas.microsoft.com/office/drawing/2010/main" val="0"/>
              </a:ext>
              <a:ext uri="{96DAC541-7B7A-43D3-8B79-37D633B846F1}">
                <asvg:svgBlip xmlns:asvg="http://schemas.microsoft.com/office/drawing/2016/SVG/main" r:embed="rId43"/>
              </a:ext>
            </a:extLst>
          </a:blip>
          <a:stretch>
            <a:fillRect/>
          </a:stretch>
        </p:blipFill>
        <p:spPr>
          <a:xfrm>
            <a:off x="4032288" y="1709012"/>
            <a:ext cx="540000" cy="1080000"/>
          </a:xfrm>
          <a:prstGeom prst="rect">
            <a:avLst/>
          </a:prstGeom>
        </p:spPr>
      </p:pic>
      <p:pic>
        <p:nvPicPr>
          <p:cNvPr id="3" name="Kuva 2">
            <a:extLst>
              <a:ext uri="{FF2B5EF4-FFF2-40B4-BE49-F238E27FC236}">
                <a16:creationId xmlns:a16="http://schemas.microsoft.com/office/drawing/2014/main" id="{0A544AB5-682B-71F9-060D-A458985AC9B6}"/>
              </a:ext>
            </a:extLst>
          </p:cNvPr>
          <p:cNvPicPr>
            <a:picLocks noChangeAspect="1"/>
          </p:cNvPicPr>
          <p:nvPr/>
        </p:nvPicPr>
        <p:blipFill>
          <a:blip r:embed="rId44" cstate="hqprint">
            <a:extLst>
              <a:ext uri="{28A0092B-C50C-407E-A947-70E740481C1C}">
                <a14:useLocalDpi xmlns:a14="http://schemas.microsoft.com/office/drawing/2010/main" val="0"/>
              </a:ext>
              <a:ext uri="{96DAC541-7B7A-43D3-8B79-37D633B846F1}">
                <asvg:svgBlip xmlns:asvg="http://schemas.microsoft.com/office/drawing/2016/SVG/main" r:embed="rId45"/>
              </a:ext>
            </a:extLst>
          </a:blip>
          <a:stretch>
            <a:fillRect/>
          </a:stretch>
        </p:blipFill>
        <p:spPr>
          <a:xfrm>
            <a:off x="2921793" y="2451509"/>
            <a:ext cx="1677894" cy="936036"/>
          </a:xfrm>
          <a:prstGeom prst="rect">
            <a:avLst/>
          </a:prstGeom>
        </p:spPr>
      </p:pic>
      <p:pic>
        <p:nvPicPr>
          <p:cNvPr id="7" name="Kuva 6">
            <a:extLst>
              <a:ext uri="{FF2B5EF4-FFF2-40B4-BE49-F238E27FC236}">
                <a16:creationId xmlns:a16="http://schemas.microsoft.com/office/drawing/2014/main" id="{2011B3C9-281D-99A6-E16D-B1BFDC7D71E5}"/>
              </a:ext>
            </a:extLst>
          </p:cNvPr>
          <p:cNvPicPr>
            <a:picLocks noChangeAspect="1"/>
          </p:cNvPicPr>
          <p:nvPr/>
        </p:nvPicPr>
        <p:blipFill>
          <a:blip r:embed="rId46" cstate="hqprint">
            <a:extLst>
              <a:ext uri="{28A0092B-C50C-407E-A947-70E740481C1C}">
                <a14:useLocalDpi xmlns:a14="http://schemas.microsoft.com/office/drawing/2010/main" val="0"/>
              </a:ext>
              <a:ext uri="{96DAC541-7B7A-43D3-8B79-37D633B846F1}">
                <asvg:svgBlip xmlns:asvg="http://schemas.microsoft.com/office/drawing/2016/SVG/main" r:embed="rId47"/>
              </a:ext>
            </a:extLst>
          </a:blip>
          <a:stretch>
            <a:fillRect/>
          </a:stretch>
        </p:blipFill>
        <p:spPr>
          <a:xfrm>
            <a:off x="4003581" y="2248735"/>
            <a:ext cx="244282" cy="207900"/>
          </a:xfrm>
          <a:prstGeom prst="rect">
            <a:avLst/>
          </a:prstGeom>
        </p:spPr>
      </p:pic>
      <p:pic>
        <p:nvPicPr>
          <p:cNvPr id="9" name="Kuva 8">
            <a:extLst>
              <a:ext uri="{FF2B5EF4-FFF2-40B4-BE49-F238E27FC236}">
                <a16:creationId xmlns:a16="http://schemas.microsoft.com/office/drawing/2014/main" id="{B6F38E68-F572-2039-08B3-9B4B05094224}"/>
              </a:ext>
            </a:extLst>
          </p:cNvPr>
          <p:cNvPicPr>
            <a:picLocks noChangeAspect="1"/>
          </p:cNvPicPr>
          <p:nvPr/>
        </p:nvPicPr>
        <p:blipFill>
          <a:blip r:embed="rId48" cstate="hqprint">
            <a:extLst>
              <a:ext uri="{28A0092B-C50C-407E-A947-70E740481C1C}">
                <a14:useLocalDpi xmlns:a14="http://schemas.microsoft.com/office/drawing/2010/main" val="0"/>
              </a:ext>
              <a:ext uri="{96DAC541-7B7A-43D3-8B79-37D633B846F1}">
                <asvg:svgBlip xmlns:asvg="http://schemas.microsoft.com/office/drawing/2016/SVG/main" r:embed="rId49"/>
              </a:ext>
            </a:extLst>
          </a:blip>
          <a:stretch>
            <a:fillRect/>
          </a:stretch>
        </p:blipFill>
        <p:spPr>
          <a:xfrm>
            <a:off x="4287855" y="2380394"/>
            <a:ext cx="457438" cy="399600"/>
          </a:xfrm>
          <a:prstGeom prst="rect">
            <a:avLst/>
          </a:prstGeom>
        </p:spPr>
      </p:pic>
      <p:pic>
        <p:nvPicPr>
          <p:cNvPr id="11" name="Kuva 10">
            <a:extLst>
              <a:ext uri="{FF2B5EF4-FFF2-40B4-BE49-F238E27FC236}">
                <a16:creationId xmlns:a16="http://schemas.microsoft.com/office/drawing/2014/main" id="{17C3021B-E98D-B58D-893C-F1FF19D3B259}"/>
              </a:ext>
            </a:extLst>
          </p:cNvPr>
          <p:cNvPicPr>
            <a:picLocks noChangeAspect="1"/>
          </p:cNvPicPr>
          <p:nvPr/>
        </p:nvPicPr>
        <p:blipFill>
          <a:blip r:embed="rId50" cstate="hqprint">
            <a:extLst>
              <a:ext uri="{28A0092B-C50C-407E-A947-70E740481C1C}">
                <a14:useLocalDpi xmlns:a14="http://schemas.microsoft.com/office/drawing/2010/main" val="0"/>
              </a:ext>
              <a:ext uri="{96DAC541-7B7A-43D3-8B79-37D633B846F1}">
                <asvg:svgBlip xmlns:asvg="http://schemas.microsoft.com/office/drawing/2016/SVG/main" r:embed="rId51"/>
              </a:ext>
            </a:extLst>
          </a:blip>
          <a:stretch>
            <a:fillRect/>
          </a:stretch>
        </p:blipFill>
        <p:spPr>
          <a:xfrm>
            <a:off x="3111125" y="1870264"/>
            <a:ext cx="414685" cy="440282"/>
          </a:xfrm>
          <a:prstGeom prst="rect">
            <a:avLst/>
          </a:prstGeom>
        </p:spPr>
      </p:pic>
      <p:pic>
        <p:nvPicPr>
          <p:cNvPr id="14" name="Kuva 13">
            <a:extLst>
              <a:ext uri="{FF2B5EF4-FFF2-40B4-BE49-F238E27FC236}">
                <a16:creationId xmlns:a16="http://schemas.microsoft.com/office/drawing/2014/main" id="{F79A1936-423F-BEF7-C0EE-F425C64835CA}"/>
              </a:ext>
            </a:extLst>
          </p:cNvPr>
          <p:cNvPicPr>
            <a:picLocks noChangeAspect="1"/>
          </p:cNvPicPr>
          <p:nvPr/>
        </p:nvPicPr>
        <p:blipFill>
          <a:blip r:embed="rId52" cstate="hqprint">
            <a:extLst>
              <a:ext uri="{28A0092B-C50C-407E-A947-70E740481C1C}">
                <a14:useLocalDpi xmlns:a14="http://schemas.microsoft.com/office/drawing/2010/main" val="0"/>
              </a:ext>
              <a:ext uri="{96DAC541-7B7A-43D3-8B79-37D633B846F1}">
                <asvg:svgBlip xmlns:asvg="http://schemas.microsoft.com/office/drawing/2016/SVG/main" r:embed="rId53"/>
              </a:ext>
            </a:extLst>
          </a:blip>
          <a:stretch>
            <a:fillRect/>
          </a:stretch>
        </p:blipFill>
        <p:spPr>
          <a:xfrm>
            <a:off x="2847901" y="1991282"/>
            <a:ext cx="347807" cy="327043"/>
          </a:xfrm>
          <a:prstGeom prst="rect">
            <a:avLst/>
          </a:prstGeom>
        </p:spPr>
      </p:pic>
      <p:pic>
        <p:nvPicPr>
          <p:cNvPr id="18" name="Kuva 17">
            <a:extLst>
              <a:ext uri="{FF2B5EF4-FFF2-40B4-BE49-F238E27FC236}">
                <a16:creationId xmlns:a16="http://schemas.microsoft.com/office/drawing/2014/main" id="{9662E718-3686-A543-96DC-1A9DF8690C4A}"/>
              </a:ext>
            </a:extLst>
          </p:cNvPr>
          <p:cNvPicPr>
            <a:picLocks noChangeAspect="1"/>
          </p:cNvPicPr>
          <p:nvPr/>
        </p:nvPicPr>
        <p:blipFill>
          <a:blip r:embed="rId54" cstate="hqprint">
            <a:extLst>
              <a:ext uri="{28A0092B-C50C-407E-A947-70E740481C1C}">
                <a14:useLocalDpi xmlns:a14="http://schemas.microsoft.com/office/drawing/2010/main" val="0"/>
              </a:ext>
              <a:ext uri="{96DAC541-7B7A-43D3-8B79-37D633B846F1}">
                <asvg:svgBlip xmlns:asvg="http://schemas.microsoft.com/office/drawing/2016/SVG/main" r:embed="rId55"/>
              </a:ext>
            </a:extLst>
          </a:blip>
          <a:stretch>
            <a:fillRect/>
          </a:stretch>
        </p:blipFill>
        <p:spPr>
          <a:xfrm>
            <a:off x="3321671" y="2159960"/>
            <a:ext cx="724417" cy="781335"/>
          </a:xfrm>
          <a:prstGeom prst="rect">
            <a:avLst/>
          </a:prstGeom>
        </p:spPr>
      </p:pic>
      <p:sp>
        <p:nvSpPr>
          <p:cNvPr id="2" name="Tekstiruutu 1"/>
          <p:cNvSpPr txBox="1"/>
          <p:nvPr/>
        </p:nvSpPr>
        <p:spPr>
          <a:xfrm>
            <a:off x="6975304" y="3299100"/>
            <a:ext cx="1820897" cy="1100301"/>
          </a:xfrm>
          <a:prstGeom prst="rect">
            <a:avLst/>
          </a:prstGeom>
          <a:noFill/>
          <a:ln w="28575">
            <a:solidFill>
              <a:srgbClr val="009F8D"/>
            </a:solidFill>
          </a:ln>
        </p:spPr>
        <p:txBody>
          <a:bodyPr wrap="square" lIns="91440" tIns="45720" rIns="91440" bIns="45720" rtlCol="0" anchor="t">
            <a:spAutoFit/>
          </a:bodyPr>
          <a:lstStyle>
            <a:defPPr>
              <a:defRPr lang="aa-ET"/>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defTabSz="685783" rtl="0"/>
            <a:r>
              <a:rPr lang="sv" b="1">
                <a:solidFill>
                  <a:srgbClr val="000000"/>
                </a:solidFill>
                <a:latin typeface="Arial"/>
                <a:cs typeface="Arial"/>
              </a:rPr>
              <a:t>Östra området </a:t>
            </a:r>
          </a:p>
          <a:p>
            <a:pPr defTabSz="685783" rtl="0"/>
            <a:r>
              <a:rPr lang="sv" sz="1600" i="1">
                <a:solidFill>
                  <a:srgbClr val="242424"/>
                </a:solidFill>
                <a:latin typeface="Arial" panose="020B0604020202020204"/>
                <a:cs typeface="Arial"/>
              </a:rPr>
              <a:t>3751</a:t>
            </a:r>
            <a:endParaRPr lang="fi-FI" sz="1600" i="1">
              <a:solidFill>
                <a:srgbClr val="242424"/>
              </a:solidFill>
              <a:latin typeface="Arial" panose="020B0604020202020204"/>
              <a:cs typeface="Arial" panose="020B0604020202020204" pitchFamily="34" charset="0"/>
            </a:endParaRPr>
          </a:p>
          <a:p>
            <a:pPr defTabSz="685783" rtl="0"/>
            <a:r>
              <a:rPr lang="sv" sz="1050">
                <a:solidFill>
                  <a:srgbClr val="000000"/>
                </a:solidFill>
                <a:latin typeface="Arial"/>
                <a:cs typeface="Arial"/>
              </a:rPr>
              <a:t>Kimitoön, Pargas, Salo, Somero</a:t>
            </a:r>
          </a:p>
          <a:p>
            <a:pPr defTabSz="685783" rtl="0"/>
            <a:r>
              <a:rPr lang="sv" sz="1050">
                <a:solidFill>
                  <a:srgbClr val="000000"/>
                </a:solidFill>
                <a:latin typeface="Arial"/>
                <a:cs typeface="Arial"/>
              </a:rPr>
              <a:t>Åbo, tvåspråkiga</a:t>
            </a:r>
          </a:p>
        </p:txBody>
      </p:sp>
      <p:sp>
        <p:nvSpPr>
          <p:cNvPr id="4" name="Tekstiruutu 3"/>
          <p:cNvSpPr txBox="1"/>
          <p:nvPr/>
        </p:nvSpPr>
        <p:spPr>
          <a:xfrm>
            <a:off x="7016220" y="314710"/>
            <a:ext cx="1718433" cy="1597873"/>
          </a:xfrm>
          <a:prstGeom prst="rect">
            <a:avLst/>
          </a:prstGeom>
          <a:noFill/>
          <a:ln w="28575">
            <a:solidFill>
              <a:schemeClr val="bg1">
                <a:lumMod val="65000"/>
              </a:schemeClr>
            </a:solidFill>
          </a:ln>
        </p:spPr>
        <p:txBody>
          <a:bodyPr wrap="square" lIns="91440" tIns="45720" rIns="91440" bIns="45720" rtlCol="0" anchor="t">
            <a:spAutoFit/>
          </a:bodyPr>
          <a:lstStyle>
            <a:defPPr>
              <a:defRPr lang="aa-ET"/>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defTabSz="685783" rtl="0"/>
            <a:r>
              <a:rPr lang="sv" b="1" dirty="0">
                <a:solidFill>
                  <a:srgbClr val="000000"/>
                </a:solidFill>
                <a:latin typeface="Arial"/>
                <a:cs typeface="Arial"/>
              </a:rPr>
              <a:t>Centrala området</a:t>
            </a:r>
          </a:p>
          <a:p>
            <a:pPr defTabSz="685783" rtl="0"/>
            <a:r>
              <a:rPr lang="sv" sz="1600" i="1" dirty="0">
                <a:solidFill>
                  <a:srgbClr val="242424"/>
                </a:solidFill>
                <a:latin typeface="Arial" panose="020B0604020202020204"/>
                <a:cs typeface="Arial"/>
              </a:rPr>
              <a:t>7062</a:t>
            </a:r>
            <a:endParaRPr lang="fi-FI" sz="1600" i="1" dirty="0">
              <a:solidFill>
                <a:srgbClr val="242424"/>
              </a:solidFill>
              <a:latin typeface="Arial" panose="020B0604020202020204"/>
              <a:cs typeface="Arial" panose="020B0604020202020204" pitchFamily="34" charset="0"/>
            </a:endParaRPr>
          </a:p>
          <a:p>
            <a:pPr defTabSz="685783" rtl="0">
              <a:lnSpc>
                <a:spcPts val="1119"/>
              </a:lnSpc>
            </a:pPr>
            <a:r>
              <a:rPr lang="sv" sz="1050" dirty="0">
                <a:solidFill>
                  <a:srgbClr val="000000"/>
                </a:solidFill>
                <a:latin typeface="Arial Bold"/>
                <a:ea typeface="Arial Bold"/>
                <a:cs typeface="Arial Bold"/>
                <a:sym typeface="Arial Bold"/>
              </a:rPr>
              <a:t>Lundo, Loimaa, S:t Mårtens, Koskis, Pöytyä/Pöytis, Aura, Oripää</a:t>
            </a:r>
            <a:endParaRPr lang="en-US" sz="1050" dirty="0">
              <a:solidFill>
                <a:srgbClr val="000000"/>
              </a:solidFill>
              <a:latin typeface="Arial Bold"/>
              <a:ea typeface="Arial Bold"/>
              <a:cs typeface="Arial Bold"/>
            </a:endParaRPr>
          </a:p>
          <a:p>
            <a:pPr defTabSz="685783" rtl="0">
              <a:lnSpc>
                <a:spcPts val="1119"/>
              </a:lnSpc>
            </a:pPr>
            <a:r>
              <a:rPr lang="sv" sz="1050" dirty="0">
                <a:solidFill>
                  <a:srgbClr val="000000"/>
                </a:solidFill>
                <a:latin typeface="Arial Bold"/>
                <a:ea typeface="Arial Bold"/>
                <a:cs typeface="Arial Bold"/>
                <a:sym typeface="Arial Bold"/>
              </a:rPr>
              <a:t>S:t Karins, Pemar, Sagu</a:t>
            </a:r>
            <a:endParaRPr lang="en-US" sz="1050" dirty="0">
              <a:solidFill>
                <a:srgbClr val="000000"/>
              </a:solidFill>
              <a:latin typeface="Arial Bold"/>
              <a:ea typeface="Arial Bold"/>
              <a:cs typeface="Arial Bold"/>
            </a:endParaRPr>
          </a:p>
        </p:txBody>
      </p:sp>
      <p:sp>
        <p:nvSpPr>
          <p:cNvPr id="6" name="Suorakulmio 5"/>
          <p:cNvSpPr/>
          <p:nvPr/>
        </p:nvSpPr>
        <p:spPr>
          <a:xfrm>
            <a:off x="346938" y="314711"/>
            <a:ext cx="1979506" cy="1615827"/>
          </a:xfrm>
          <a:prstGeom prst="rect">
            <a:avLst/>
          </a:prstGeom>
          <a:ln w="28575">
            <a:solidFill>
              <a:schemeClr val="tx2">
                <a:lumMod val="75000"/>
              </a:schemeClr>
            </a:solidFill>
          </a:ln>
        </p:spPr>
        <p:txBody>
          <a:bodyPr wrap="square" lIns="91440" tIns="45720" rIns="91440" bIns="45720" rtlCol="0" anchor="t">
            <a:spAutoFit/>
          </a:bodyPr>
          <a:lstStyle>
            <a:defPPr>
              <a:defRPr lang="aa-ET"/>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defTabSz="685783" rtl="0"/>
            <a:r>
              <a:rPr lang="sv" b="1">
                <a:solidFill>
                  <a:srgbClr val="242424"/>
                </a:solidFill>
                <a:latin typeface="Arial"/>
                <a:cs typeface="Arial"/>
              </a:rPr>
              <a:t>Västra området</a:t>
            </a:r>
          </a:p>
          <a:p>
            <a:pPr defTabSz="685783" rtl="0"/>
            <a:r>
              <a:rPr lang="sv" i="1">
                <a:solidFill>
                  <a:srgbClr val="242424"/>
                </a:solidFill>
                <a:latin typeface="Arial" panose="020B0604020202020204"/>
                <a:cs typeface="Arial"/>
              </a:rPr>
              <a:t>6252</a:t>
            </a:r>
            <a:endParaRPr lang="fi-FI" i="1">
              <a:solidFill>
                <a:srgbClr val="242424"/>
              </a:solidFill>
              <a:latin typeface="Arial" panose="020B0604020202020204"/>
              <a:cs typeface="Arial" panose="020B0604020202020204" pitchFamily="34" charset="0"/>
            </a:endParaRPr>
          </a:p>
          <a:p>
            <a:pPr defTabSz="685783" rtl="0"/>
            <a:r>
              <a:rPr lang="sv" sz="1050">
                <a:solidFill>
                  <a:srgbClr val="242424"/>
                </a:solidFill>
                <a:latin typeface="Arial"/>
                <a:cs typeface="Arial"/>
              </a:rPr>
              <a:t>Nystad, Letala, Vemo, Tövsala, Pyhäranta, Gustavs, Mynämäki, Nousis, Masku</a:t>
            </a:r>
          </a:p>
          <a:p>
            <a:pPr defTabSz="685783" rtl="0"/>
            <a:r>
              <a:rPr lang="sv" sz="1050">
                <a:solidFill>
                  <a:srgbClr val="000000"/>
                </a:solidFill>
                <a:latin typeface="Arial"/>
                <a:cs typeface="Arial"/>
              </a:rPr>
              <a:t>Nådendal, Reso, Rusko</a:t>
            </a:r>
          </a:p>
        </p:txBody>
      </p:sp>
      <p:sp>
        <p:nvSpPr>
          <p:cNvPr id="10" name="Suorakulmio 9"/>
          <p:cNvSpPr/>
          <p:nvPr/>
        </p:nvSpPr>
        <p:spPr>
          <a:xfrm>
            <a:off x="365506" y="2828007"/>
            <a:ext cx="808748" cy="615553"/>
          </a:xfrm>
          <a:prstGeom prst="rect">
            <a:avLst/>
          </a:prstGeom>
          <a:ln w="38100">
            <a:solidFill>
              <a:schemeClr val="tx2">
                <a:lumMod val="40000"/>
                <a:lumOff val="60000"/>
              </a:schemeClr>
            </a:solidFill>
          </a:ln>
        </p:spPr>
        <p:txBody>
          <a:bodyPr wrap="square" lIns="91440" tIns="45720" rIns="91440" bIns="45720" rtlCol="0" anchor="t">
            <a:spAutoFit/>
          </a:bodyPr>
          <a:lstStyle>
            <a:defPPr>
              <a:defRPr lang="aa-ET"/>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defTabSz="685783" rtl="0"/>
            <a:r>
              <a:rPr lang="sv" b="1">
                <a:solidFill>
                  <a:srgbClr val="000000"/>
                </a:solidFill>
                <a:latin typeface="Arial"/>
                <a:cs typeface="Arial"/>
              </a:rPr>
              <a:t>Åbo</a:t>
            </a:r>
          </a:p>
          <a:p>
            <a:pPr defTabSz="685783" rtl="0"/>
            <a:r>
              <a:rPr lang="sv" sz="1600" i="1">
                <a:solidFill>
                  <a:srgbClr val="242424"/>
                </a:solidFill>
                <a:latin typeface="Arial" panose="020B0604020202020204"/>
                <a:cs typeface="Arial"/>
              </a:rPr>
              <a:t>11085</a:t>
            </a:r>
            <a:endParaRPr lang="fi-FI" sz="1600" i="1">
              <a:solidFill>
                <a:srgbClr val="242424"/>
              </a:solidFill>
              <a:latin typeface="Arial" panose="020B0604020202020204"/>
              <a:cs typeface="Arial" panose="020B0604020202020204" pitchFamily="34" charset="0"/>
            </a:endParaRPr>
          </a:p>
        </p:txBody>
      </p:sp>
      <p:sp>
        <p:nvSpPr>
          <p:cNvPr id="8" name="Tekstiruutu 7" descr="Karttakuva Varsinais-Suomesta, jossa perhekeskuksen alueet läntinen, keskinen ja itäinen sekä Turku ovat värikoodattuna. Laatikoissa on lueteltu kuhunkin alueeseen kuuluvat kunnat ja 0-6-vuotiaiden lasten määrä.">
            <a:extLst>
              <a:ext uri="{FF2B5EF4-FFF2-40B4-BE49-F238E27FC236}">
                <a16:creationId xmlns:a16="http://schemas.microsoft.com/office/drawing/2014/main" id="{20DCF0F7-FBC5-4F30-0FAD-21E1CBF39E9E}"/>
              </a:ext>
            </a:extLst>
          </p:cNvPr>
          <p:cNvSpPr txBox="1"/>
          <p:nvPr/>
        </p:nvSpPr>
        <p:spPr>
          <a:xfrm>
            <a:off x="1810921" y="3816067"/>
            <a:ext cx="4750244" cy="861774"/>
          </a:xfrm>
          <a:prstGeom prst="rect">
            <a:avLst/>
          </a:prstGeom>
          <a:noFill/>
        </p:spPr>
        <p:txBody>
          <a:bodyPr wrap="square" lIns="91440" tIns="45720" rIns="91440" bIns="45720" rtlCol="0" anchor="t">
            <a:spAutoFit/>
          </a:bodyPr>
          <a:lstStyle>
            <a:defPPr>
              <a:defRPr lang="aa-ET"/>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defTabSz="685783" rtl="0"/>
            <a:r>
              <a:rPr lang="sv" sz="2400" b="1" dirty="0">
                <a:solidFill>
                  <a:srgbClr val="3C2B7C"/>
                </a:solidFill>
                <a:latin typeface="Arial" panose="020B0604020202020204"/>
              </a:rPr>
              <a:t>Områdesindelning, familjecenter</a:t>
            </a:r>
          </a:p>
          <a:p>
            <a:pPr algn="ctr" defTabSz="685783" rtl="0"/>
            <a:endParaRPr lang="fi-FI" sz="1200" b="1" dirty="0">
              <a:solidFill>
                <a:srgbClr val="3C2B7C"/>
              </a:solidFill>
              <a:latin typeface="Arial" panose="020B0604020202020204"/>
              <a:cs typeface="Arial"/>
            </a:endParaRPr>
          </a:p>
          <a:p>
            <a:pPr algn="ctr" defTabSz="685783" rtl="0"/>
            <a:r>
              <a:rPr lang="sv" sz="1400" i="1" dirty="0">
                <a:solidFill>
                  <a:srgbClr val="3C2B7C"/>
                </a:solidFill>
                <a:latin typeface="Arial" panose="020B0604020202020204"/>
              </a:rPr>
              <a:t>0–6-åringar, folkmängden totalt 28 150 år 2024  </a:t>
            </a:r>
            <a:endParaRPr lang="fi-FI" sz="1200" b="1" dirty="0">
              <a:solidFill>
                <a:srgbClr val="3C2B7C"/>
              </a:solidFill>
              <a:latin typeface="Arial" panose="020B0604020202020204"/>
              <a:cs typeface="Arial"/>
            </a:endParaRPr>
          </a:p>
        </p:txBody>
      </p:sp>
    </p:spTree>
    <p:extLst>
      <p:ext uri="{BB962C8B-B14F-4D97-AF65-F5344CB8AC3E}">
        <p14:creationId xmlns:p14="http://schemas.microsoft.com/office/powerpoint/2010/main" val="35498323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1BB16534-01B1-4EE0-5CE2-136033E4AEB3}"/>
              </a:ext>
            </a:extLst>
          </p:cNvPr>
          <p:cNvSpPr>
            <a:spLocks noGrp="1"/>
          </p:cNvSpPr>
          <p:nvPr>
            <p:ph type="ctrTitle"/>
          </p:nvPr>
        </p:nvSpPr>
        <p:spPr/>
        <p:txBody>
          <a:bodyPr rtlCol="0"/>
          <a:lstStyle/>
          <a:p>
            <a:pPr rtl="0"/>
            <a:r>
              <a:rPr lang="sv"/>
              <a:t>Rådgivningsbyråtjänsterna inom Egentliga Finlands välfärdsområde</a:t>
            </a:r>
          </a:p>
        </p:txBody>
      </p:sp>
      <p:sp>
        <p:nvSpPr>
          <p:cNvPr id="3" name="Tekstin paikkamerkki 2">
            <a:extLst>
              <a:ext uri="{FF2B5EF4-FFF2-40B4-BE49-F238E27FC236}">
                <a16:creationId xmlns:a16="http://schemas.microsoft.com/office/drawing/2014/main" id="{27E5CEC1-6C50-CDD7-BDDF-969F95D8E49C}"/>
              </a:ext>
            </a:extLst>
          </p:cNvPr>
          <p:cNvSpPr>
            <a:spLocks noGrp="1"/>
          </p:cNvSpPr>
          <p:nvPr>
            <p:ph type="body" sz="quarter" idx="14"/>
          </p:nvPr>
        </p:nvSpPr>
        <p:spPr/>
        <p:txBody>
          <a:bodyPr vert="horz" lIns="91440" tIns="45720" rIns="91440" bIns="45720" rtlCol="0" anchor="t">
            <a:normAutofit fontScale="85000" lnSpcReduction="10000"/>
          </a:bodyPr>
          <a:lstStyle/>
          <a:p>
            <a:pPr marL="170815" indent="-170815" rtl="0"/>
            <a:r>
              <a:rPr lang="sv" sz="1700">
                <a:latin typeface="Arial"/>
                <a:cs typeface="Arial"/>
              </a:rPr>
              <a:t>Tjänstebeskrivningar:</a:t>
            </a:r>
            <a:endParaRPr lang="en-US" dirty="0">
              <a:latin typeface="Arial"/>
              <a:cs typeface="Arial"/>
            </a:endParaRPr>
          </a:p>
          <a:p>
            <a:pPr marL="513715" lvl="1" indent="-170815" rtl="0"/>
            <a:r>
              <a:rPr lang="sv" sz="1700">
                <a:latin typeface="Arial"/>
                <a:cs typeface="Arial"/>
              </a:rPr>
              <a:t>Rådgivningsbyrå för mödravård: </a:t>
            </a:r>
            <a:r>
              <a:rPr lang="sv" sz="1700">
                <a:latin typeface="Arial"/>
                <a:cs typeface="Arial"/>
                <a:hlinkClick r:id="rId2"/>
              </a:rPr>
              <a:t>Rådgivningsbyråtjänster för mödravård | Egentliga Finlands välfärdsområde, Varha</a:t>
            </a:r>
            <a:endParaRPr lang="fi-FI" sz="1700" dirty="0"/>
          </a:p>
          <a:p>
            <a:pPr marL="513715" lvl="1" indent="-170815" rtl="0"/>
            <a:r>
              <a:rPr lang="sv" sz="1700">
                <a:latin typeface="Arial"/>
                <a:cs typeface="Arial"/>
              </a:rPr>
              <a:t>Rådgivningsbyrå för barnavård: </a:t>
            </a:r>
            <a:r>
              <a:rPr lang="sv" sz="1700">
                <a:latin typeface="Arial"/>
                <a:cs typeface="Arial"/>
                <a:hlinkClick r:id="rId3"/>
              </a:rPr>
              <a:t>Rådgivningsbyråtjänster för barnavård | Egentliga Finlands välfärdsområde, Varha</a:t>
            </a:r>
            <a:endParaRPr lang="fi-FI" sz="1700" dirty="0"/>
          </a:p>
          <a:p>
            <a:pPr marL="513715" lvl="1" indent="-170815" rtl="0"/>
            <a:r>
              <a:rPr lang="sv" sz="1700">
                <a:latin typeface="Arial"/>
                <a:cs typeface="Arial"/>
              </a:rPr>
              <a:t>Preventivmedels- och familjeplaneringsrådgivning: </a:t>
            </a:r>
            <a:r>
              <a:rPr lang="sv" sz="1700">
                <a:latin typeface="Arial"/>
                <a:cs typeface="Arial"/>
                <a:hlinkClick r:id="rId4"/>
              </a:rPr>
              <a:t>Preventivmedels- och familjeplaneringsrådgivning | Egentliga Finlands välfärdsområde, Varha</a:t>
            </a:r>
            <a:endParaRPr lang="fi-FI" sz="1700" dirty="0">
              <a:latin typeface="Arial"/>
              <a:cs typeface="Arial"/>
            </a:endParaRPr>
          </a:p>
          <a:p>
            <a:pPr marL="170815" indent="-170815" rtl="0"/>
            <a:r>
              <a:rPr lang="sv" sz="1700">
                <a:latin typeface="Arial"/>
                <a:cs typeface="Arial"/>
              </a:rPr>
              <a:t>Utöver de på rådgivningsbyrå för mödra- och barnavård genomförda återkommande hälsoundersökningarna tillhandahålls familjer och barn behovsbaserat besök för extra och särskilt stöd. </a:t>
            </a:r>
          </a:p>
          <a:p>
            <a:pPr marL="170815" indent="-170815" rtl="0"/>
            <a:r>
              <a:rPr lang="sv" sz="1700">
                <a:latin typeface="Arial"/>
                <a:cs typeface="Arial"/>
              </a:rPr>
              <a:t>En del av hälsovårdarna gör uppgifter som kräver specialkompetens och som de har fått utbildning för. Dessa omfattar amningsvägledning/-stöd, behandling av graviditetsdiabetes, efterkontroll efter förlossning, behandling av vätning och förstoppning hos barn. </a:t>
            </a:r>
          </a:p>
          <a:p>
            <a:pPr marL="170815" indent="-170815" rtl="0"/>
            <a:r>
              <a:rPr lang="sv" sz="1700">
                <a:latin typeface="Arial"/>
                <a:cs typeface="Arial"/>
              </a:rPr>
              <a:t>Med utredningsprocessen för stödbehov gällande de som uteblivit från tjänsterna söker man sådana familjer som inte bokat någon tid för en återkommande hälsoundersökning och man bjuder dem in till ett besök på rådgivningsbyrå för mödra- och barnavård. </a:t>
            </a:r>
          </a:p>
          <a:p>
            <a:pPr marL="170815" indent="-170815" rtl="0"/>
            <a:endParaRPr lang="fi-FI"/>
          </a:p>
        </p:txBody>
      </p:sp>
    </p:spTree>
    <p:extLst>
      <p:ext uri="{BB962C8B-B14F-4D97-AF65-F5344CB8AC3E}">
        <p14:creationId xmlns:p14="http://schemas.microsoft.com/office/powerpoint/2010/main" val="10873960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p:cNvSpPr>
            <a:spLocks noGrp="1"/>
          </p:cNvSpPr>
          <p:nvPr>
            <p:ph type="ctrTitle"/>
          </p:nvPr>
        </p:nvSpPr>
        <p:spPr/>
        <p:txBody>
          <a:bodyPr rtlCol="0"/>
          <a:lstStyle/>
          <a:p>
            <a:pPr rtl="0"/>
            <a:r>
              <a:rPr lang="sv"/>
              <a:t>Rådgivningsbyråtjänster för mödra- och barnavård </a:t>
            </a:r>
            <a:endParaRPr lang="fi-FI">
              <a:latin typeface="Arial"/>
              <a:cs typeface="Arial"/>
            </a:endParaRPr>
          </a:p>
        </p:txBody>
      </p:sp>
      <p:sp>
        <p:nvSpPr>
          <p:cNvPr id="3" name="Tekstin paikkamerkki 2"/>
          <p:cNvSpPr>
            <a:spLocks noGrp="1"/>
          </p:cNvSpPr>
          <p:nvPr>
            <p:ph type="body" sz="quarter" idx="14"/>
          </p:nvPr>
        </p:nvSpPr>
        <p:spPr>
          <a:xfrm>
            <a:off x="288753" y="1084082"/>
            <a:ext cx="8609713" cy="3493843"/>
          </a:xfrm>
        </p:spPr>
        <p:txBody>
          <a:bodyPr vert="horz" lIns="91440" tIns="45720" rIns="91440" bIns="45720" rtlCol="0" anchor="t">
            <a:noAutofit/>
          </a:bodyPr>
          <a:lstStyle/>
          <a:p>
            <a:pPr rtl="0">
              <a:buFont typeface="Wingdings" panose="020B0604020202020204" pitchFamily="34" charset="0"/>
              <a:buChar char="§"/>
            </a:pPr>
            <a:r>
              <a:rPr lang="sv" sz="1400">
                <a:latin typeface="Arial"/>
                <a:cs typeface="Arial"/>
              </a:rPr>
              <a:t>Rådgivningsbyråtjänster för mödra- och barnavård som en del familjecentertjänsterna är verksamhet som främjar hälsa och välbefinnande inom primärvården med målgrupp de som väntar barn och barn under skolåldern samt deras familjer. </a:t>
            </a:r>
            <a:endParaRPr lang="en-US" sz="1400" dirty="0"/>
          </a:p>
          <a:p>
            <a:pPr rtl="0">
              <a:buFont typeface="Wingdings" panose="020B0604020202020204" pitchFamily="34" charset="0"/>
              <a:buChar char="§"/>
            </a:pPr>
            <a:r>
              <a:rPr lang="sv" sz="1400">
                <a:latin typeface="Arial"/>
                <a:cs typeface="Arial"/>
              </a:rPr>
              <a:t>Rådgivningsarbetet styrs av lagstiftning samt de nationella rekommendationerna och anvisningarna. Mödra- och barnrådgivningstjänsterna grundar sig på återkommande hälsoundersökningar och hälsorådgivning som beaktar individernas och familjernas behov. </a:t>
            </a:r>
          </a:p>
          <a:p>
            <a:pPr rtl="0">
              <a:buFont typeface="Wingdings" panose="020B0604020202020204" pitchFamily="34" charset="0"/>
              <a:buChar char="§"/>
            </a:pPr>
            <a:r>
              <a:rPr lang="sv" sz="1400">
                <a:latin typeface="Arial"/>
                <a:cs typeface="Arial"/>
              </a:rPr>
              <a:t>Rådgivningsbyråtjänsterna inom Egentliga Finlands välfärdsområde utgör en del av resultatgruppen för tjänster för barn, de unga och familjer inom vilken det görs ett nära samarbete. </a:t>
            </a:r>
          </a:p>
          <a:p>
            <a:pPr rtl="0">
              <a:buFont typeface="Wingdings" panose="020B0604020202020204" pitchFamily="34" charset="0"/>
              <a:buChar char="§"/>
            </a:pPr>
            <a:r>
              <a:rPr lang="sv" sz="1400">
                <a:latin typeface="Arial"/>
                <a:cs typeface="Arial"/>
              </a:rPr>
              <a:t>Sektorsövergripande samarbete görs också bland annat mellan småbarnspedagogiken, den specialiserade sjukvården och den tredje sektorn.</a:t>
            </a:r>
          </a:p>
          <a:p>
            <a:pPr rtl="0">
              <a:buFont typeface="Wingdings" panose="020B0604020202020204" pitchFamily="34" charset="0"/>
              <a:buChar char="§"/>
            </a:pPr>
            <a:r>
              <a:rPr lang="sv" sz="1400">
                <a:latin typeface="Arial"/>
                <a:cs typeface="Arial"/>
              </a:rPr>
              <a:t>Mödra- och barnrådgivningstjänsterna är frivilliga och avgiftsfria för kunden. </a:t>
            </a:r>
          </a:p>
          <a:p>
            <a:pPr rtl="0">
              <a:buFont typeface="Wingdings" panose="020B0604020202020204" pitchFamily="34" charset="0"/>
              <a:buChar char="§"/>
            </a:pPr>
            <a:r>
              <a:rPr lang="sv" sz="1400">
                <a:latin typeface="Arial"/>
                <a:cs typeface="Arial"/>
              </a:rPr>
              <a:t>Enligt Institutet för hälsa och välfärds (THL) Register över födda barn når den offentliga mödrarådgivningsverksamheten 99,9 % av alla de som är gravida. Enligt Vårdanmälningsregistret inom den öppna primärvården (Avohilmo) besöker 99,5 % av familjer med barn under skolåldern (0–6-åringar) rådgivningsbyråer för barnavård inom välfärdsområdena.</a:t>
            </a:r>
          </a:p>
        </p:txBody>
      </p:sp>
    </p:spTree>
    <p:extLst>
      <p:ext uri="{BB962C8B-B14F-4D97-AF65-F5344CB8AC3E}">
        <p14:creationId xmlns:p14="http://schemas.microsoft.com/office/powerpoint/2010/main" val="26083268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B400D76B-A298-B60B-1575-5189DCAE68D9}"/>
              </a:ext>
            </a:extLst>
          </p:cNvPr>
          <p:cNvSpPr>
            <a:spLocks noGrp="1"/>
          </p:cNvSpPr>
          <p:nvPr>
            <p:ph type="ctrTitle"/>
          </p:nvPr>
        </p:nvSpPr>
        <p:spPr/>
        <p:txBody>
          <a:bodyPr rtlCol="0"/>
          <a:lstStyle/>
          <a:p>
            <a:pPr rtl="0"/>
            <a:r>
              <a:rPr lang="sv">
                <a:latin typeface="Arial"/>
                <a:cs typeface="Arial"/>
              </a:rPr>
              <a:t>Preventivmedels- och familjeplaneringsrådgivning samt rådgivning om sexuell hälsa </a:t>
            </a:r>
          </a:p>
        </p:txBody>
      </p:sp>
      <p:sp>
        <p:nvSpPr>
          <p:cNvPr id="3" name="Tekstin paikkamerkki 2">
            <a:extLst>
              <a:ext uri="{FF2B5EF4-FFF2-40B4-BE49-F238E27FC236}">
                <a16:creationId xmlns:a16="http://schemas.microsoft.com/office/drawing/2014/main" id="{00C34778-684B-DA6E-ABB4-FFE28E80FF4C}"/>
              </a:ext>
            </a:extLst>
          </p:cNvPr>
          <p:cNvSpPr>
            <a:spLocks noGrp="1"/>
          </p:cNvSpPr>
          <p:nvPr>
            <p:ph type="body" sz="quarter" idx="14"/>
          </p:nvPr>
        </p:nvSpPr>
        <p:spPr>
          <a:xfrm>
            <a:off x="284837" y="1158094"/>
            <a:ext cx="8607690" cy="3347096"/>
          </a:xfrm>
        </p:spPr>
        <p:txBody>
          <a:bodyPr vert="horz" lIns="91440" tIns="45720" rIns="91440" bIns="45720" rtlCol="0" anchor="t">
            <a:normAutofit fontScale="92500" lnSpcReduction="20000"/>
          </a:bodyPr>
          <a:lstStyle/>
          <a:p>
            <a:pPr marL="170815" indent="-170815" rtl="0">
              <a:buFont typeface="Wingdings" panose="020B0604020202020204" pitchFamily="34" charset="0"/>
              <a:buChar char="§"/>
            </a:pPr>
            <a:endParaRPr lang="fi-FI"/>
          </a:p>
          <a:p>
            <a:pPr marL="170815" indent="-170815" rtl="0">
              <a:buFont typeface="Wingdings,Sans-Serif" panose="020B0604020202020204" pitchFamily="34" charset="0"/>
              <a:buChar char="§"/>
            </a:pPr>
            <a:r>
              <a:rPr lang="sv" sz="1700">
                <a:latin typeface="Arial"/>
                <a:cs typeface="Arial"/>
              </a:rPr>
              <a:t>Preventivmedelsrådgivning och rådgivning om sexuell hälsa handlar om att ge råd om preventivmedel, information om olika preventivmetoder samt råd i frågor som rör sexuell och reproduktiv hälsa.</a:t>
            </a:r>
            <a:endParaRPr lang="en-US" sz="1700" dirty="0">
              <a:latin typeface="Arial"/>
              <a:cs typeface="Arial"/>
            </a:endParaRPr>
          </a:p>
          <a:p>
            <a:pPr marL="170815" indent="-170815" rtl="0">
              <a:buFont typeface="Wingdings,Sans-Serif" panose="020B0604020202020204" pitchFamily="34" charset="0"/>
              <a:buChar char="§"/>
            </a:pPr>
            <a:r>
              <a:rPr lang="sv" sz="1700">
                <a:latin typeface="Arial"/>
                <a:cs typeface="Arial"/>
              </a:rPr>
              <a:t>Preventivmedelsrådgivning och andra tjänster som främjar sexuell och reproduktiv hälsa tillhandahålls på rådgivningsbyrå för mödra- och barnavård, inom skol- och studerandehälsovården samt inom tjänster för öppen sjukvård inom Egentliga Finlands välfärdsområde. Preventivmedelsrådgivning och rådgivning om sexuell hälsa tillhandahålls för närvarande kommunvis på olika sätt. </a:t>
            </a:r>
            <a:endParaRPr lang="fi-FI" dirty="0"/>
          </a:p>
          <a:p>
            <a:pPr marL="170815" indent="-170815" rtl="0">
              <a:buFont typeface="Wingdings" panose="020B0604020202020204" pitchFamily="34" charset="0"/>
              <a:buChar char="§"/>
            </a:pPr>
            <a:r>
              <a:rPr lang="sv" sz="1700">
                <a:latin typeface="Arial"/>
                <a:cs typeface="Arial"/>
              </a:rPr>
              <a:t>Alla invånare inom välfärdsområdet är berättigade till tjänsterna inom preventivmedelsrådgivningen och rådgivningen om sexuell hälsa. </a:t>
            </a:r>
            <a:endParaRPr lang="fi-FI" sz="1700" dirty="0"/>
          </a:p>
          <a:p>
            <a:pPr marL="170815" indent="-170815" rtl="0">
              <a:buFont typeface="Wingdings" panose="020B0604020202020204" pitchFamily="34" charset="0"/>
              <a:buChar char="§"/>
            </a:pPr>
            <a:r>
              <a:rPr lang="sv" sz="1700">
                <a:latin typeface="Arial"/>
                <a:cs typeface="Arial"/>
              </a:rPr>
              <a:t>Egentliga Finlands välfärdsområde erbjuder år 2025 avgiftsfria preventivmedel för alla personer under 20 år. Det är möjligt för de unga att få avgiftsfria preventivtabletter, en spiral eller en p-stav ända fram till 20-årsdagen. 20–25-åringar erbjuds ett avgiftsfritt långtidsverkande preventivmedel (spiral eller p-stav). </a:t>
            </a:r>
            <a:endParaRPr lang="fi-FI" dirty="0"/>
          </a:p>
        </p:txBody>
      </p:sp>
    </p:spTree>
    <p:extLst>
      <p:ext uri="{BB962C8B-B14F-4D97-AF65-F5344CB8AC3E}">
        <p14:creationId xmlns:p14="http://schemas.microsoft.com/office/powerpoint/2010/main" val="17089787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91D6F378-3AA7-8D98-E9B2-EFA9074492B2}"/>
              </a:ext>
            </a:extLst>
          </p:cNvPr>
          <p:cNvSpPr>
            <a:spLocks noGrp="1"/>
          </p:cNvSpPr>
          <p:nvPr>
            <p:ph type="ctrTitle"/>
          </p:nvPr>
        </p:nvSpPr>
        <p:spPr/>
        <p:txBody>
          <a:bodyPr rtlCol="0"/>
          <a:lstStyle/>
          <a:p>
            <a:pPr rtl="0"/>
            <a:r>
              <a:rPr lang="sv"/>
              <a:t>Rådgivningspsykologens tjänster</a:t>
            </a:r>
          </a:p>
        </p:txBody>
      </p:sp>
      <p:sp>
        <p:nvSpPr>
          <p:cNvPr id="3" name="Tekstin paikkamerkki 2">
            <a:extLst>
              <a:ext uri="{FF2B5EF4-FFF2-40B4-BE49-F238E27FC236}">
                <a16:creationId xmlns:a16="http://schemas.microsoft.com/office/drawing/2014/main" id="{816DEE25-7D2C-34B0-2CBD-5A14AD05D303}"/>
              </a:ext>
            </a:extLst>
          </p:cNvPr>
          <p:cNvSpPr>
            <a:spLocks noGrp="1"/>
          </p:cNvSpPr>
          <p:nvPr>
            <p:ph type="body" sz="quarter" idx="14"/>
          </p:nvPr>
        </p:nvSpPr>
        <p:spPr/>
        <p:txBody>
          <a:bodyPr vert="horz" lIns="91440" tIns="45720" rIns="91440" bIns="45720" rtlCol="0" anchor="t">
            <a:normAutofit/>
          </a:bodyPr>
          <a:lstStyle/>
          <a:p>
            <a:pPr rtl="0">
              <a:buNone/>
            </a:pPr>
            <a:endParaRPr lang="fi-FI" sz="1600">
              <a:solidFill>
                <a:srgbClr val="424242"/>
              </a:solidFill>
              <a:latin typeface="Arial"/>
              <a:cs typeface="Segoe UI"/>
            </a:endParaRPr>
          </a:p>
          <a:p>
            <a:pPr rtl="0">
              <a:buFont typeface="Wingdings" panose="020B0604020202020204" pitchFamily="34" charset="0"/>
              <a:buChar char="§"/>
            </a:pPr>
            <a:r>
              <a:rPr lang="sv" sz="1600">
                <a:solidFill>
                  <a:srgbClr val="424242"/>
                </a:solidFill>
                <a:latin typeface="Arial"/>
                <a:cs typeface="Arial"/>
              </a:rPr>
              <a:t>Rådgivningspsykologen är verksam som en del av det multidisciplinära teamet där man stöder välbefinnande hos barnfamiljer och föräldraskap. </a:t>
            </a:r>
            <a:endParaRPr lang="fi-FI" dirty="0">
              <a:solidFill>
                <a:srgbClr val="000000"/>
              </a:solidFill>
            </a:endParaRPr>
          </a:p>
          <a:p>
            <a:pPr rtl="0">
              <a:buFont typeface="Wingdings" panose="020B0604020202020204" pitchFamily="34" charset="0"/>
              <a:buChar char="§"/>
            </a:pPr>
            <a:r>
              <a:rPr lang="sv" sz="1600">
                <a:solidFill>
                  <a:srgbClr val="424242"/>
                </a:solidFill>
                <a:latin typeface="Arial"/>
                <a:cs typeface="Segoe UI"/>
              </a:rPr>
              <a:t>Till rådgivningspsykologens arbete hör att handleda förälder, bedöma tidig interaktion, känna igen utmaningar med utveckling och mental hälsa samt att samarbeta med rådgivningsbyrån för mödra- och barnavård, småbarnspedagogiken och andra aktörer.</a:t>
            </a:r>
            <a:endParaRPr lang="fi-FI" dirty="0"/>
          </a:p>
          <a:p>
            <a:pPr rtl="0">
              <a:buFont typeface="Wingdings" panose="020B0604020202020204" pitchFamily="34" charset="0"/>
              <a:buChar char="§"/>
            </a:pPr>
            <a:r>
              <a:rPr lang="sv" sz="1600">
                <a:solidFill>
                  <a:srgbClr val="000000"/>
                </a:solidFill>
                <a:latin typeface="Arial"/>
                <a:cs typeface="Arial"/>
              </a:rPr>
              <a:t>Rådgivningspsykologens tjänster är avgiftsfria och frivilliga för kunden.</a:t>
            </a:r>
            <a:endParaRPr lang="fi-FI" sz="1600" dirty="0">
              <a:solidFill>
                <a:srgbClr val="424242"/>
              </a:solidFill>
              <a:latin typeface="Segoe UI"/>
              <a:cs typeface="Segoe UI"/>
            </a:endParaRPr>
          </a:p>
          <a:p>
            <a:pPr marL="0" indent="0" rtl="0">
              <a:buNone/>
            </a:pPr>
            <a:endParaRPr lang="fi-FI" sz="1400" b="1">
              <a:solidFill>
                <a:srgbClr val="FF0000"/>
              </a:solidFill>
            </a:endParaRPr>
          </a:p>
        </p:txBody>
      </p:sp>
    </p:spTree>
    <p:extLst>
      <p:ext uri="{BB962C8B-B14F-4D97-AF65-F5344CB8AC3E}">
        <p14:creationId xmlns:p14="http://schemas.microsoft.com/office/powerpoint/2010/main" val="33809828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E50A2-8931-8260-9319-E739A2994130}"/>
              </a:ext>
            </a:extLst>
          </p:cNvPr>
          <p:cNvSpPr>
            <a:spLocks noGrp="1"/>
          </p:cNvSpPr>
          <p:nvPr>
            <p:ph type="ctrTitle"/>
          </p:nvPr>
        </p:nvSpPr>
        <p:spPr>
          <a:xfrm>
            <a:off x="288758" y="1287993"/>
            <a:ext cx="6858000" cy="2576512"/>
          </a:xfrm>
        </p:spPr>
        <p:txBody>
          <a:bodyPr rtlCol="0">
            <a:normAutofit/>
          </a:bodyPr>
          <a:lstStyle/>
          <a:p>
            <a:pPr rtl="0"/>
            <a:r>
              <a:rPr lang="sv" sz="2800" noProof="0">
                <a:latin typeface="Arial"/>
                <a:cs typeface="Arial"/>
              </a:rPr>
              <a:t>Riktlinjer för utvecklingen av rådgivningsbyråtjänsterna </a:t>
            </a:r>
            <a:br>
              <a:rPr lang="fi-FI" sz="2800" noProof="0" dirty="0">
                <a:latin typeface="Arial"/>
                <a:cs typeface="Arial"/>
              </a:rPr>
            </a:br>
            <a:endParaRPr lang="fi-FI" sz="2800" noProof="0" dirty="0"/>
          </a:p>
        </p:txBody>
      </p:sp>
    </p:spTree>
    <p:extLst>
      <p:ext uri="{BB962C8B-B14F-4D97-AF65-F5344CB8AC3E}">
        <p14:creationId xmlns:p14="http://schemas.microsoft.com/office/powerpoint/2010/main" val="33148935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EC329-2D4B-7CBA-445F-152ACF1C395F}"/>
              </a:ext>
            </a:extLst>
          </p:cNvPr>
          <p:cNvSpPr>
            <a:spLocks noGrp="1"/>
          </p:cNvSpPr>
          <p:nvPr>
            <p:ph type="ctrTitle"/>
          </p:nvPr>
        </p:nvSpPr>
        <p:spPr>
          <a:xfrm>
            <a:off x="201291" y="129726"/>
            <a:ext cx="7857218" cy="812067"/>
          </a:xfrm>
        </p:spPr>
        <p:txBody>
          <a:bodyPr rtlCol="0"/>
          <a:lstStyle/>
          <a:p>
            <a:pPr rtl="0"/>
            <a:r>
              <a:rPr lang="sv" dirty="0">
                <a:latin typeface="Arial"/>
                <a:cs typeface="Arial"/>
              </a:rPr>
              <a:t>Prioriteringar i rådgivningsbyråtjänsterna inom Egentliga Finlands välfärdsområde</a:t>
            </a:r>
            <a:endParaRPr lang="fi-FI" dirty="0">
              <a:solidFill>
                <a:schemeClr val="tx1"/>
              </a:solidFill>
            </a:endParaRPr>
          </a:p>
        </p:txBody>
      </p:sp>
      <p:sp>
        <p:nvSpPr>
          <p:cNvPr id="3" name="Text Placeholder 2">
            <a:extLst>
              <a:ext uri="{FF2B5EF4-FFF2-40B4-BE49-F238E27FC236}">
                <a16:creationId xmlns:a16="http://schemas.microsoft.com/office/drawing/2014/main" id="{4495FEF8-167D-B5C9-CF73-A88D51379DD7}"/>
              </a:ext>
            </a:extLst>
          </p:cNvPr>
          <p:cNvSpPr>
            <a:spLocks noGrp="1"/>
          </p:cNvSpPr>
          <p:nvPr>
            <p:ph type="body" sz="quarter" idx="14"/>
          </p:nvPr>
        </p:nvSpPr>
        <p:spPr>
          <a:xfrm>
            <a:off x="201291" y="941793"/>
            <a:ext cx="8609713" cy="4071981"/>
          </a:xfrm>
        </p:spPr>
        <p:txBody>
          <a:bodyPr vert="horz" lIns="68580" tIns="34290" rIns="68580" bIns="34290" rtlCol="0" anchor="t">
            <a:noAutofit/>
          </a:bodyPr>
          <a:lstStyle/>
          <a:p>
            <a:pPr marL="0" indent="0" rtl="0">
              <a:buNone/>
            </a:pPr>
            <a:r>
              <a:rPr lang="sv" sz="1200" b="1" dirty="0">
                <a:latin typeface="Arial"/>
                <a:cs typeface="Arial"/>
              </a:rPr>
              <a:t>Rådgivningsbyråplanen beaktar bedömningar av experter inom området som gäller särdrag vid tillhandahållandet av tjänsterna inom Egentliga Finlands välfärdsområde (Varha): </a:t>
            </a:r>
            <a:endParaRPr lang="fi-FI" sz="1988" b="1" dirty="0"/>
          </a:p>
          <a:p>
            <a:pPr marL="213995" indent="-213995" rtl="0">
              <a:buFont typeface="Wingdings" panose="020B0604020202020204" pitchFamily="34" charset="0"/>
              <a:buChar char="§"/>
            </a:pPr>
            <a:r>
              <a:rPr lang="sv" sz="1200" dirty="0">
                <a:latin typeface="Arial"/>
                <a:cs typeface="Arial"/>
              </a:rPr>
              <a:t>Jämlik tillgång till tjänster </a:t>
            </a:r>
            <a:endParaRPr lang="fi-FI" sz="1200" dirty="0"/>
          </a:p>
          <a:p>
            <a:pPr marL="213995" indent="-213995" rtl="0">
              <a:buFont typeface="Wingdings" panose="020B0604020202020204" pitchFamily="34" charset="0"/>
              <a:buChar char="§"/>
            </a:pPr>
            <a:r>
              <a:rPr lang="sv" sz="1200" dirty="0">
                <a:latin typeface="Arial"/>
                <a:cs typeface="Arial"/>
              </a:rPr>
              <a:t>Avstånd och antalet enheter per anställd </a:t>
            </a:r>
            <a:endParaRPr lang="fi-FI" sz="1200" dirty="0"/>
          </a:p>
          <a:p>
            <a:pPr marL="213995" indent="-213995" rtl="0">
              <a:buFont typeface="Wingdings" panose="020B0604020202020204" pitchFamily="34" charset="0"/>
              <a:buChar char="§"/>
            </a:pPr>
            <a:r>
              <a:rPr lang="sv" sz="1200" dirty="0">
                <a:latin typeface="Arial"/>
                <a:cs typeface="Arial"/>
              </a:rPr>
              <a:t>Antalet digitala lösningar som en del av servicebrickan (till exempel distansmottagningar, självtidsbokningar, kommunikationskanaler) ökas. </a:t>
            </a:r>
            <a:endParaRPr lang="fi-FI" sz="1200" dirty="0"/>
          </a:p>
          <a:p>
            <a:pPr marL="213995" indent="-213995" rtl="0">
              <a:buFont typeface="Wingdings" panose="020B0604020202020204" pitchFamily="34" charset="0"/>
              <a:buChar char="§"/>
            </a:pPr>
            <a:r>
              <a:rPr lang="sv" sz="1200" dirty="0">
                <a:latin typeface="Arial"/>
                <a:cs typeface="Arial"/>
              </a:rPr>
              <a:t>Vid granskning av servicenätet beaktas tjänsternas tvåspråkighet samt ett varierat utbud med ett tillräckligt antal verksamhetsställen inom välfärdsområdet. </a:t>
            </a:r>
          </a:p>
          <a:p>
            <a:pPr marL="213995" indent="-213995" rtl="0">
              <a:buFont typeface="Wingdings" panose="020B0604020202020204" pitchFamily="34" charset="0"/>
              <a:buChar char="§"/>
            </a:pPr>
            <a:endParaRPr lang="fi-FI" sz="1200" dirty="0"/>
          </a:p>
          <a:p>
            <a:pPr marL="0" indent="0" rtl="0">
              <a:buNone/>
            </a:pPr>
            <a:r>
              <a:rPr lang="sv" sz="1200" b="1" dirty="0">
                <a:latin typeface="Arial"/>
                <a:cs typeface="Arial"/>
              </a:rPr>
              <a:t>I planen fästs uppmärksamhet på utvecklingen av rådgivningsbyråtjänsterna: </a:t>
            </a:r>
            <a:endParaRPr lang="fi-FI" sz="1200" b="1" dirty="0"/>
          </a:p>
          <a:p>
            <a:pPr rtl="0">
              <a:buClr>
                <a:srgbClr val="E7E6E6"/>
              </a:buClr>
              <a:buFont typeface="Wingdings" panose="020B0604020202020204" pitchFamily="34" charset="0"/>
              <a:buChar char="§"/>
            </a:pPr>
            <a:r>
              <a:rPr lang="sv" sz="1200" dirty="0">
                <a:latin typeface="Arial"/>
                <a:cs typeface="Arial"/>
              </a:rPr>
              <a:t>Man syftar till att utnyttja undersökta, effektiva metoder när det gäller att stötta välbefinnande hos barn och familjer.</a:t>
            </a:r>
            <a:endParaRPr lang="fi-FI" sz="1200" dirty="0"/>
          </a:p>
          <a:p>
            <a:pPr rtl="0">
              <a:buClr>
                <a:srgbClr val="E7E6E6"/>
              </a:buClr>
              <a:buFont typeface="Wingdings" panose="020B0604020202020204" pitchFamily="34" charset="0"/>
              <a:buChar char="§"/>
            </a:pPr>
            <a:r>
              <a:rPr lang="sv" sz="1200" dirty="0">
                <a:latin typeface="Arial"/>
                <a:cs typeface="Arial"/>
              </a:rPr>
              <a:t>Man kartlägger och implementerar den strukturerade metoden för tidig intervention (jämför  Föra barnen på tal -verksamhetsmodell/metod).  </a:t>
            </a:r>
            <a:endParaRPr lang="fi-FI" sz="1200" dirty="0"/>
          </a:p>
          <a:p>
            <a:pPr rtl="0">
              <a:buClr>
                <a:srgbClr val="E7E6E6"/>
              </a:buClr>
              <a:buFont typeface="Wingdings" panose="020B0604020202020204" pitchFamily="34" charset="0"/>
              <a:buChar char="§"/>
            </a:pPr>
            <a:r>
              <a:rPr lang="sv" sz="1200" dirty="0">
                <a:latin typeface="Arial"/>
                <a:cs typeface="Arial"/>
              </a:rPr>
              <a:t>Man fäster uppmärksamhet på att stötta psykiskt välbefinnande (till exempel Att känna igen graviditetsdepression). </a:t>
            </a:r>
            <a:endParaRPr lang="fi-FI" sz="1200" dirty="0"/>
          </a:p>
          <a:p>
            <a:pPr rtl="0">
              <a:buClr>
                <a:srgbClr val="E7E6E6"/>
              </a:buClr>
              <a:buFont typeface="Wingdings" panose="020B0604020202020204" pitchFamily="34" charset="0"/>
              <a:buChar char="§"/>
            </a:pPr>
            <a:r>
              <a:rPr lang="sv" sz="1200" dirty="0">
                <a:latin typeface="Arial"/>
                <a:cs typeface="Arial"/>
              </a:rPr>
              <a:t>Man beaktar barn och familjer som är i utsatt ställning. </a:t>
            </a:r>
            <a:endParaRPr lang="fi-FI" sz="1200" dirty="0"/>
          </a:p>
          <a:p>
            <a:pPr rtl="0">
              <a:buClr>
                <a:srgbClr val="E7E6E6"/>
              </a:buClr>
              <a:buFont typeface="Wingdings" panose="020B0604020202020204" pitchFamily="34" charset="0"/>
              <a:buChar char="§"/>
            </a:pPr>
            <a:r>
              <a:rPr lang="sv" sz="1200" dirty="0">
                <a:latin typeface="Arial"/>
                <a:cs typeface="Arial"/>
              </a:rPr>
              <a:t>Att identifiera våld i nära relationer och dess handledning </a:t>
            </a:r>
            <a:endParaRPr lang="en-US" sz="1200" dirty="0"/>
          </a:p>
          <a:p>
            <a:pPr rtl="0">
              <a:buFont typeface="Wingdings" panose="020B0604020202020204" pitchFamily="34" charset="0"/>
              <a:buChar char="§"/>
            </a:pPr>
            <a:endParaRPr lang="en-US" sz="1200" dirty="0"/>
          </a:p>
          <a:p>
            <a:pPr rtl="0">
              <a:buFont typeface="Wingdings" panose="020B0604020202020204" pitchFamily="34" charset="0"/>
              <a:buChar char="§"/>
            </a:pPr>
            <a:endParaRPr lang="en-US" sz="1200" dirty="0"/>
          </a:p>
          <a:p>
            <a:pPr rtl="0">
              <a:buFont typeface="Wingdings" panose="020B0604020202020204" pitchFamily="34" charset="0"/>
              <a:buChar char="§"/>
            </a:pPr>
            <a:endParaRPr lang="en-US" sz="1200" dirty="0"/>
          </a:p>
          <a:p>
            <a:pPr rtl="0">
              <a:buFont typeface="Wingdings" panose="020B0604020202020204" pitchFamily="34" charset="0"/>
              <a:buChar char="§"/>
            </a:pPr>
            <a:endParaRPr lang="en-US" sz="1200" dirty="0"/>
          </a:p>
          <a:p>
            <a:pPr rtl="0">
              <a:buFont typeface="Wingdings" panose="020B0604020202020204" pitchFamily="34" charset="0"/>
              <a:buChar char="§"/>
            </a:pPr>
            <a:endParaRPr lang="en-US" sz="1200" dirty="0"/>
          </a:p>
          <a:p>
            <a:pPr rtl="0">
              <a:buFont typeface="Wingdings" panose="020B0604020202020204" pitchFamily="34" charset="0"/>
              <a:buChar char="§"/>
            </a:pPr>
            <a:endParaRPr lang="en-US" sz="1200" dirty="0"/>
          </a:p>
          <a:p>
            <a:pPr rtl="0">
              <a:buFont typeface="Wingdings" panose="020B0604020202020204" pitchFamily="34" charset="0"/>
              <a:buChar char="§"/>
            </a:pPr>
            <a:endParaRPr lang="en-US" sz="1200" dirty="0"/>
          </a:p>
          <a:p>
            <a:pPr rtl="0">
              <a:buFont typeface="Wingdings" panose="020B0604020202020204" pitchFamily="34" charset="0"/>
              <a:buChar char="§"/>
            </a:pPr>
            <a:endParaRPr lang="en-US" sz="1200" dirty="0"/>
          </a:p>
          <a:p>
            <a:pPr rtl="0">
              <a:buFont typeface="Wingdings" panose="020B0604020202020204" pitchFamily="34" charset="0"/>
              <a:buChar char="§"/>
            </a:pPr>
            <a:endParaRPr lang="en-US" sz="1200" dirty="0"/>
          </a:p>
          <a:p>
            <a:pPr rtl="0">
              <a:buFont typeface="Wingdings" panose="020B0604020202020204" pitchFamily="34" charset="0"/>
              <a:buChar char="§"/>
            </a:pPr>
            <a:endParaRPr lang="en-US" sz="1200" dirty="0"/>
          </a:p>
          <a:p>
            <a:pPr rtl="0">
              <a:buFont typeface="Wingdings" panose="020B0604020202020204" pitchFamily="34" charset="0"/>
              <a:buChar char="§"/>
            </a:pPr>
            <a:endParaRPr lang="en-US" sz="1200" dirty="0"/>
          </a:p>
          <a:p>
            <a:pPr rtl="0">
              <a:buFont typeface="Wingdings" panose="020B0604020202020204" pitchFamily="34" charset="0"/>
              <a:buChar char="§"/>
            </a:pPr>
            <a:endParaRPr lang="en-US" sz="1200" dirty="0"/>
          </a:p>
          <a:p>
            <a:pPr rtl="0">
              <a:buFont typeface="Wingdings" panose="020B0604020202020204" pitchFamily="34" charset="0"/>
              <a:buChar char="§"/>
            </a:pPr>
            <a:endParaRPr lang="en-US" sz="1200" dirty="0"/>
          </a:p>
          <a:p>
            <a:pPr rtl="0">
              <a:buFont typeface="Wingdings" panose="020B0604020202020204" pitchFamily="34" charset="0"/>
              <a:buChar char="§"/>
            </a:pPr>
            <a:endParaRPr lang="en-US" sz="1200" dirty="0"/>
          </a:p>
        </p:txBody>
      </p:sp>
    </p:spTree>
    <p:extLst>
      <p:ext uri="{BB962C8B-B14F-4D97-AF65-F5344CB8AC3E}">
        <p14:creationId xmlns:p14="http://schemas.microsoft.com/office/powerpoint/2010/main" val="11596465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tsikko 1">
            <a:extLst>
              <a:ext uri="{FF2B5EF4-FFF2-40B4-BE49-F238E27FC236}">
                <a16:creationId xmlns:a16="http://schemas.microsoft.com/office/drawing/2014/main" id="{8028B170-2349-BD73-BF93-FE43C9C722D2}"/>
              </a:ext>
            </a:extLst>
          </p:cNvPr>
          <p:cNvSpPr>
            <a:spLocks noGrp="1"/>
          </p:cNvSpPr>
          <p:nvPr>
            <p:ph type="ctrTitle"/>
          </p:nvPr>
        </p:nvSpPr>
        <p:spPr>
          <a:xfrm>
            <a:off x="288755" y="156076"/>
            <a:ext cx="8601075" cy="708158"/>
          </a:xfrm>
        </p:spPr>
        <p:txBody>
          <a:bodyPr rtlCol="0"/>
          <a:lstStyle/>
          <a:p>
            <a:pPr rtl="0"/>
            <a:r>
              <a:rPr lang="sv" sz="2400" b="1" i="0" u="none" strike="noStrike" kern="1200" cap="none" spc="0" normalizeH="0" noProof="0">
                <a:ln>
                  <a:noFill/>
                </a:ln>
                <a:solidFill>
                  <a:srgbClr val="3C2B7C"/>
                </a:solidFill>
                <a:effectLst/>
                <a:uLnTx/>
                <a:uFillTx/>
                <a:latin typeface="Arial" panose="020B0604020202020204" pitchFamily="34" charset="0"/>
                <a:ea typeface="+mj-ea"/>
                <a:cs typeface="Arial" panose="020B0604020202020204" pitchFamily="34" charset="0"/>
              </a:rPr>
              <a:t>Rådgivningsbyråtjänsterna inom Egentliga Finlands välfärdsområde</a:t>
            </a:r>
            <a:endParaRPr lang="fi-FI"/>
          </a:p>
        </p:txBody>
      </p:sp>
      <p:sp>
        <p:nvSpPr>
          <p:cNvPr id="3" name="Tekstin paikkamerkki 2">
            <a:extLst>
              <a:ext uri="{FF2B5EF4-FFF2-40B4-BE49-F238E27FC236}">
                <a16:creationId xmlns:a16="http://schemas.microsoft.com/office/drawing/2014/main" id="{218593A6-B8C7-9B44-18F9-B821BC835CDD}"/>
              </a:ext>
            </a:extLst>
          </p:cNvPr>
          <p:cNvSpPr>
            <a:spLocks noGrp="1"/>
          </p:cNvSpPr>
          <p:nvPr>
            <p:ph type="body" sz="quarter" idx="14"/>
          </p:nvPr>
        </p:nvSpPr>
        <p:spPr>
          <a:xfrm>
            <a:off x="288754" y="718570"/>
            <a:ext cx="8603219" cy="4424361"/>
          </a:xfrm>
        </p:spPr>
        <p:txBody>
          <a:bodyPr vert="horz" lIns="91440" tIns="45720" rIns="91440" bIns="45720" rtlCol="0" anchor="t">
            <a:noAutofit/>
          </a:bodyPr>
          <a:lstStyle/>
          <a:p>
            <a:pPr marL="170815" indent="-170815" rtl="0">
              <a:buFont typeface="Wingdings" panose="020B0604020202020204" pitchFamily="34" charset="0"/>
              <a:buChar char="§"/>
            </a:pPr>
            <a:r>
              <a:rPr lang="sv" sz="1400">
                <a:latin typeface="Arial"/>
                <a:ea typeface="Calibri"/>
                <a:cs typeface="Arial"/>
              </a:rPr>
              <a:t>Hälsovårdarna gör </a:t>
            </a:r>
            <a:r>
              <a:rPr lang="sv" sz="1400" b="1">
                <a:latin typeface="Arial"/>
                <a:ea typeface="Calibri"/>
                <a:cs typeface="Arial"/>
              </a:rPr>
              <a:t>huvudsakligen kombinerat mödra- och barnrådgivningsarbete</a:t>
            </a:r>
            <a:r>
              <a:rPr lang="sv" sz="1400">
                <a:latin typeface="Arial"/>
                <a:ea typeface="Calibri"/>
                <a:cs typeface="Arial"/>
              </a:rPr>
              <a:t>, men på vissa rådgivningsbyråer görs fortfarande mödrarådgivningsarbete och barnrådgivningsarbete separat. En del av hälsovårdarna gör preventivmedels- och familjerådgivning och </a:t>
            </a:r>
            <a:r>
              <a:rPr lang="sv" sz="1400" b="1">
                <a:latin typeface="Arial"/>
                <a:ea typeface="Calibri"/>
                <a:cs typeface="Arial"/>
              </a:rPr>
              <a:t>rådgivning om sexuell hälsa</a:t>
            </a:r>
            <a:r>
              <a:rPr lang="sv" sz="1400">
                <a:latin typeface="Arial"/>
                <a:ea typeface="Calibri"/>
                <a:cs typeface="Arial"/>
              </a:rPr>
              <a:t> heltid som sin grunduppgift och till uppgifter av vissa hälsovårdare vid rådgivningsbyrå för mödra- och barnavård hör därtill preventivmedelsrådgivning och rådgivning om sexuell hälsa för kommuninnevånare.</a:t>
            </a:r>
            <a:endParaRPr lang="en-US" sz="1400" dirty="0">
              <a:latin typeface="Arial"/>
              <a:ea typeface="Calibri"/>
            </a:endParaRPr>
          </a:p>
          <a:p>
            <a:pPr marL="170815" indent="-170815" rtl="0">
              <a:buFont typeface="Wingdings" panose="020B0604020202020204" pitchFamily="34" charset="0"/>
              <a:buChar char="§"/>
            </a:pPr>
            <a:r>
              <a:rPr lang="sv" sz="1400" b="1">
                <a:latin typeface="Arial"/>
                <a:ea typeface="Calibri"/>
                <a:cs typeface="Arial"/>
              </a:rPr>
              <a:t>Samordningsarbetet</a:t>
            </a:r>
            <a:r>
              <a:rPr lang="sv" sz="1400">
                <a:latin typeface="Arial"/>
                <a:ea typeface="Calibri"/>
                <a:cs typeface="Arial"/>
              </a:rPr>
              <a:t> gällande rådgivningsbyråtjänster inom 27 kommuner har påbörjats år 2023 och pågår fortfarande. </a:t>
            </a:r>
          </a:p>
          <a:p>
            <a:pPr marL="170815" indent="-170815" rtl="0">
              <a:buFont typeface="Wingdings" panose="020B0604020202020204" pitchFamily="34" charset="0"/>
              <a:buChar char="§"/>
            </a:pPr>
            <a:r>
              <a:rPr lang="sv" sz="1400">
                <a:latin typeface="Arial"/>
                <a:ea typeface="Calibri"/>
                <a:cs typeface="Arial"/>
              </a:rPr>
              <a:t>Läkaren samarbetar med hälsovårdaren. En del av besök på rådgivningsbyrå för barnavård genomförs som hälsovårdarens och läkarens </a:t>
            </a:r>
            <a:r>
              <a:rPr lang="sv" sz="1400" b="1">
                <a:latin typeface="Arial"/>
                <a:ea typeface="Calibri"/>
                <a:cs typeface="Arial"/>
              </a:rPr>
              <a:t>gemensamma mottagningar</a:t>
            </a:r>
            <a:r>
              <a:rPr lang="sv" sz="1400">
                <a:latin typeface="Arial"/>
                <a:ea typeface="Calibri"/>
                <a:cs typeface="Arial"/>
              </a:rPr>
              <a:t>. </a:t>
            </a:r>
          </a:p>
          <a:p>
            <a:pPr marL="170815" indent="-170815" rtl="0">
              <a:buFont typeface="Wingdings" panose="020B0604020202020204" pitchFamily="34" charset="0"/>
              <a:buChar char="§"/>
            </a:pPr>
            <a:r>
              <a:rPr lang="sv" sz="1400">
                <a:latin typeface="Arial"/>
                <a:ea typeface="Calibri"/>
                <a:cs typeface="Arial"/>
              </a:rPr>
              <a:t>Genomförandesätt omfattar mottagningar, distansmottagningar, hembesök, grupper och multiprofessionellt nätverksarbete. Utvecklingen av arbetsmetoder framskrider:</a:t>
            </a:r>
          </a:p>
          <a:p>
            <a:pPr marL="513715" lvl="1" indent="-170815" rtl="0">
              <a:buFont typeface="Courier New" panose="020B0604020202020204" pitchFamily="34" charset="0"/>
              <a:buChar char="o"/>
            </a:pPr>
            <a:r>
              <a:rPr lang="sv">
                <a:latin typeface="Arial"/>
                <a:ea typeface="Calibri"/>
                <a:cs typeface="Arial"/>
              </a:rPr>
              <a:t>3/2025 inleddes chatten för mödra- och barnrådgivning.</a:t>
            </a:r>
          </a:p>
          <a:p>
            <a:pPr marL="513715" lvl="1" indent="-170815" rtl="0">
              <a:buFont typeface="Courier New" panose="020B0604020202020204" pitchFamily="34" charset="0"/>
              <a:buChar char="o"/>
            </a:pPr>
            <a:r>
              <a:rPr lang="sv">
                <a:latin typeface="Arial"/>
                <a:ea typeface="Calibri"/>
                <a:cs typeface="Arial"/>
              </a:rPr>
              <a:t>6/2025 inleddes en medborgarorienterad icke-brådskande kommunikation inom sexualrådgivningen (en meddelandetjänst för sexualrådgivare).</a:t>
            </a:r>
            <a:endParaRPr lang="fi-FI">
              <a:latin typeface="Arial"/>
              <a:ea typeface="Calibri"/>
            </a:endParaRPr>
          </a:p>
          <a:p>
            <a:pPr marL="513715" lvl="1" indent="-170815" rtl="0">
              <a:buFont typeface="Courier New" panose="020B0604020202020204" pitchFamily="34" charset="0"/>
              <a:buChar char="o"/>
            </a:pPr>
            <a:r>
              <a:rPr lang="sv">
                <a:latin typeface="Arial"/>
                <a:ea typeface="Calibri"/>
                <a:cs typeface="Arial"/>
              </a:rPr>
              <a:t>Den 8 september 2025 utökades proffsorienterad tidsbokning för chatten för mödra- och barnrådgivning till regional nivå. </a:t>
            </a:r>
            <a:endParaRPr lang="fi-FI">
              <a:latin typeface="Arial"/>
              <a:ea typeface="Calibri"/>
            </a:endParaRPr>
          </a:p>
          <a:p>
            <a:pPr marL="513715" lvl="1" indent="-170815" rtl="0">
              <a:buFont typeface="Courier New" panose="020B0604020202020204" pitchFamily="34" charset="0"/>
              <a:buChar char="o"/>
            </a:pPr>
            <a:r>
              <a:rPr lang="sv">
                <a:latin typeface="Arial"/>
                <a:ea typeface="Calibri"/>
                <a:cs typeface="Arial"/>
              </a:rPr>
              <a:t>Den 24 september 2025 inleddes den regionala chatten för preventivrådgivning och självtidsbokning.</a:t>
            </a:r>
          </a:p>
          <a:p>
            <a:pPr marL="513715" lvl="1" indent="-170815" rtl="0">
              <a:buFont typeface="Courier New" panose="020B0604020202020204" pitchFamily="34" charset="0"/>
              <a:buChar char="o"/>
            </a:pPr>
            <a:r>
              <a:rPr lang="sv">
                <a:latin typeface="Arial"/>
                <a:ea typeface="Calibri"/>
                <a:cs typeface="Arial"/>
              </a:rPr>
              <a:t>I framtiden kommer det att finnas självtidsbokning för rådgivningsbyråtjänsterna samt en medborgarorienterad icke-brådskande kommunikation i Varha-applikationen tillgängliga.</a:t>
            </a:r>
          </a:p>
          <a:p>
            <a:pPr marL="170815" indent="-170815" rtl="0">
              <a:buFont typeface="Wingdings" panose="020B0604020202020204" pitchFamily="34" charset="0"/>
              <a:buChar char="§"/>
            </a:pPr>
            <a:endParaRPr lang="fi-FI" sz="1400">
              <a:latin typeface="Arial"/>
              <a:ea typeface="Calibri"/>
              <a:cs typeface="Arial"/>
            </a:endParaRPr>
          </a:p>
          <a:p>
            <a:pPr marL="170815" indent="-170815" rtl="0">
              <a:buFont typeface="Wingdings" panose="020B0604020202020204" pitchFamily="34" charset="0"/>
              <a:buChar char="§"/>
            </a:pPr>
            <a:endParaRPr lang="fi-FI" sz="1400"/>
          </a:p>
        </p:txBody>
      </p:sp>
    </p:spTree>
    <p:extLst>
      <p:ext uri="{BB962C8B-B14F-4D97-AF65-F5344CB8AC3E}">
        <p14:creationId xmlns:p14="http://schemas.microsoft.com/office/powerpoint/2010/main" val="17658393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F0BBDE-CC0A-76E9-5BAB-115C2C998825}"/>
              </a:ext>
            </a:extLst>
          </p:cNvPr>
          <p:cNvSpPr>
            <a:spLocks noGrp="1"/>
          </p:cNvSpPr>
          <p:nvPr>
            <p:ph type="ctrTitle"/>
          </p:nvPr>
        </p:nvSpPr>
        <p:spPr/>
        <p:txBody>
          <a:bodyPr rtlCol="0"/>
          <a:lstStyle/>
          <a:p>
            <a:pPr rtl="0"/>
            <a:r>
              <a:rPr lang="sv">
                <a:latin typeface="Arial"/>
                <a:cs typeface="Arial"/>
              </a:rPr>
              <a:t>Kundrespons och kundupplevelse</a:t>
            </a:r>
            <a:endParaRPr lang="en-US" err="1"/>
          </a:p>
        </p:txBody>
      </p:sp>
      <p:sp>
        <p:nvSpPr>
          <p:cNvPr id="3" name="Text Placeholder 2">
            <a:extLst>
              <a:ext uri="{FF2B5EF4-FFF2-40B4-BE49-F238E27FC236}">
                <a16:creationId xmlns:a16="http://schemas.microsoft.com/office/drawing/2014/main" id="{20085EED-25C3-CFBF-4AD0-20F3ACB39031}"/>
              </a:ext>
            </a:extLst>
          </p:cNvPr>
          <p:cNvSpPr>
            <a:spLocks noGrp="1"/>
          </p:cNvSpPr>
          <p:nvPr>
            <p:ph type="body" sz="quarter" idx="14"/>
          </p:nvPr>
        </p:nvSpPr>
        <p:spPr/>
        <p:txBody>
          <a:bodyPr vert="horz" lIns="91440" tIns="45720" rIns="91440" bIns="45720" rtlCol="0" anchor="t">
            <a:normAutofit/>
          </a:bodyPr>
          <a:lstStyle/>
          <a:p>
            <a:pPr rtl="0">
              <a:buFont typeface="Wingdings" panose="020B0604020202020204" pitchFamily="34" charset="0"/>
              <a:buChar char="§"/>
            </a:pPr>
            <a:r>
              <a:rPr lang="sv" sz="1200">
                <a:latin typeface="Arial"/>
                <a:cs typeface="Segoe UI"/>
              </a:rPr>
              <a:t>Kundrespons samlas in regelbundet i samband med elektroniska enkäter och kundmöten. I kundresponser för 2024 var den allmänna tillfredsställelsen med tjänsterna hög. Särskilt hälsovårdarnas färdigheter att möta kunden och rådgivningsbyråns stöd till familjer berömdes.</a:t>
            </a:r>
            <a:endParaRPr lang="en-US" sz="1200">
              <a:latin typeface="Arial"/>
              <a:cs typeface="Segoe UI"/>
            </a:endParaRPr>
          </a:p>
          <a:p>
            <a:pPr rtl="0">
              <a:buFont typeface="Wingdings" panose="020B0604020202020204" pitchFamily="34" charset="0"/>
              <a:buChar char="§"/>
            </a:pPr>
            <a:r>
              <a:rPr lang="sv" sz="1200">
                <a:latin typeface="Arial"/>
                <a:cs typeface="Segoe UI"/>
              </a:rPr>
              <a:t>Utvecklingsobjekt omfattade bland annat flexibilitet vid tidsbokning, bekvämligheten i lokalerna och likvärdiga tjänster i olika kommuner. Responsen kommer att utnyttjas i att utveckla verksamheten och att utbilda personalen.</a:t>
            </a:r>
            <a:endParaRPr lang="en-US" sz="1200">
              <a:latin typeface="Arial"/>
              <a:cs typeface="Segoe UI"/>
            </a:endParaRPr>
          </a:p>
          <a:p>
            <a:pPr rtl="0">
              <a:buFont typeface="Wingdings" panose="020B0604020202020204" pitchFamily="34" charset="0"/>
              <a:buChar char="§"/>
            </a:pPr>
            <a:r>
              <a:rPr lang="sv" sz="1200" b="1">
                <a:latin typeface="Arial"/>
                <a:cs typeface="Segoe UI"/>
              </a:rPr>
              <a:t>Enkäten på mödra- och barnrådgivningen besvarades av 710 kunder </a:t>
            </a:r>
            <a:r>
              <a:rPr lang="sv" sz="1200">
                <a:latin typeface="Arial"/>
                <a:cs typeface="Segoe UI"/>
              </a:rPr>
              <a:t>med genomsnittsåldern 33 år. </a:t>
            </a:r>
            <a:endParaRPr lang="en-US" sz="1200">
              <a:latin typeface="Arial"/>
              <a:cs typeface="Segoe UI"/>
            </a:endParaRPr>
          </a:p>
          <a:p>
            <a:pPr rtl="0">
              <a:buFont typeface="Wingdings" panose="020B0604020202020204" pitchFamily="34" charset="0"/>
              <a:buChar char="§"/>
            </a:pPr>
            <a:r>
              <a:rPr lang="sv" sz="1200" b="1">
                <a:latin typeface="Arial"/>
                <a:cs typeface="Segoe UI"/>
              </a:rPr>
              <a:t>97 %</a:t>
            </a:r>
            <a:r>
              <a:rPr lang="sv" sz="1200">
                <a:latin typeface="Arial"/>
                <a:cs typeface="Segoe UI"/>
              </a:rPr>
              <a:t> ansåg att de beslut som rörde familjen fattades på mödra- och barnrådgivningen i samarbete med dem.</a:t>
            </a:r>
            <a:endParaRPr lang="en-US" sz="1200">
              <a:latin typeface="Arial"/>
              <a:cs typeface="Segoe UI"/>
            </a:endParaRPr>
          </a:p>
          <a:p>
            <a:pPr rtl="0">
              <a:buFont typeface="Wingdings" panose="020B0604020202020204" pitchFamily="34" charset="0"/>
              <a:buChar char="§"/>
            </a:pPr>
            <a:r>
              <a:rPr lang="sv" sz="1200" b="1">
                <a:latin typeface="Arial"/>
                <a:cs typeface="Segoe UI"/>
              </a:rPr>
              <a:t>90 %</a:t>
            </a:r>
            <a:r>
              <a:rPr lang="sv" sz="1200">
                <a:latin typeface="Arial"/>
                <a:cs typeface="Segoe UI"/>
              </a:rPr>
              <a:t> uträttade sina ärenden vanligen med samma hälsovårdare, vilket berättar om att kontinuiteten förverkligats.</a:t>
            </a:r>
            <a:endParaRPr lang="en-US" sz="1200">
              <a:latin typeface="Arial"/>
              <a:cs typeface="Segoe UI"/>
            </a:endParaRPr>
          </a:p>
          <a:p>
            <a:pPr rtl="0">
              <a:buFont typeface="Wingdings" panose="020B0604020202020204" pitchFamily="34" charset="0"/>
              <a:buChar char="§"/>
            </a:pPr>
            <a:r>
              <a:rPr lang="sv" sz="1200" b="1">
                <a:latin typeface="Arial"/>
                <a:cs typeface="Segoe UI"/>
              </a:rPr>
              <a:t>41 % </a:t>
            </a:r>
            <a:r>
              <a:rPr lang="sv" sz="1200">
                <a:latin typeface="Arial"/>
                <a:cs typeface="Segoe UI"/>
              </a:rPr>
              <a:t>berättade att också rådgivningsläkaren förblev densamma.</a:t>
            </a:r>
            <a:endParaRPr lang="en-US" sz="1200">
              <a:latin typeface="Arial"/>
              <a:cs typeface="Segoe UI"/>
            </a:endParaRPr>
          </a:p>
          <a:p>
            <a:pPr rtl="0">
              <a:buFont typeface="Wingdings" panose="020B0604020202020204" pitchFamily="34" charset="0"/>
              <a:buChar char="§"/>
            </a:pPr>
            <a:r>
              <a:rPr lang="sv" sz="1200" b="1">
                <a:latin typeface="Arial"/>
                <a:cs typeface="Segoe UI"/>
              </a:rPr>
              <a:t>Villighet att rekommendera tjänsten (NPS-rekommendationsindex)</a:t>
            </a:r>
            <a:r>
              <a:rPr lang="sv" sz="1200">
                <a:latin typeface="Arial"/>
                <a:cs typeface="Segoe UI"/>
              </a:rPr>
              <a:t> inom mödra-och barnrådgivningstjänsterna var </a:t>
            </a:r>
            <a:r>
              <a:rPr lang="sv" sz="1200" b="1">
                <a:latin typeface="Arial"/>
                <a:cs typeface="Segoe UI"/>
              </a:rPr>
              <a:t>84</a:t>
            </a:r>
            <a:r>
              <a:rPr lang="sv" sz="1200">
                <a:latin typeface="Arial"/>
                <a:cs typeface="Segoe UI"/>
              </a:rPr>
              <a:t>, vilket är högre än hela landets genomsnitt (82).</a:t>
            </a:r>
            <a:endParaRPr lang="en-US" sz="1200">
              <a:latin typeface="Arial"/>
              <a:cs typeface="Segoe UI"/>
            </a:endParaRPr>
          </a:p>
          <a:p>
            <a:pPr rtl="0">
              <a:buFont typeface="Wingdings" panose="020B0604020202020204" pitchFamily="34" charset="0"/>
              <a:buChar char="§"/>
            </a:pPr>
            <a:endParaRPr lang="fi-FI" sz="1200" dirty="0">
              <a:latin typeface="Arial"/>
              <a:cs typeface="Segoe UI"/>
            </a:endParaRPr>
          </a:p>
          <a:p>
            <a:pPr rtl="0">
              <a:buFont typeface="Wingdings" panose="020B0604020202020204" pitchFamily="34" charset="0"/>
              <a:buChar char="§"/>
            </a:pPr>
            <a:r>
              <a:rPr lang="sv" sz="1200">
                <a:solidFill>
                  <a:srgbClr val="424242"/>
                </a:solidFill>
                <a:latin typeface="Arial"/>
                <a:cs typeface="Segoe UI"/>
              </a:rPr>
              <a:t> </a:t>
            </a:r>
            <a:r>
              <a:rPr lang="sv" sz="1200">
                <a:latin typeface="Arial"/>
                <a:cs typeface="Segoe UI"/>
                <a:hlinkClick r:id="rId2"/>
              </a:rPr>
              <a:t>Kundnöjdhetsundersökning av mödra- och barnrådgivningstjänster inom Egentliga Finlands välfärdsområde (Varha) 2024</a:t>
            </a:r>
            <a:endParaRPr lang="en-US" sz="1200" dirty="0">
              <a:latin typeface="Arial"/>
            </a:endParaRPr>
          </a:p>
        </p:txBody>
      </p:sp>
    </p:spTree>
    <p:extLst>
      <p:ext uri="{BB962C8B-B14F-4D97-AF65-F5344CB8AC3E}">
        <p14:creationId xmlns:p14="http://schemas.microsoft.com/office/powerpoint/2010/main" val="30604958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descr="Taulukossa sarakkeissa neuvolasuunnitelman tavoitteet, toimenpiteet, toimeenpanosta vastaavat sekä suunnitelman toteutumisen mittarit.">
            <a:extLst>
              <a:ext uri="{FF2B5EF4-FFF2-40B4-BE49-F238E27FC236}">
                <a16:creationId xmlns:a16="http://schemas.microsoft.com/office/drawing/2014/main" id="{D95B2B23-2F7C-D830-5661-009E8E309938}"/>
              </a:ext>
            </a:extLst>
          </p:cNvPr>
          <p:cNvGraphicFramePr>
            <a:graphicFrameLocks noGrp="1"/>
          </p:cNvGraphicFramePr>
          <p:nvPr>
            <p:extLst>
              <p:ext uri="{D42A27DB-BD31-4B8C-83A1-F6EECF244321}">
                <p14:modId xmlns:p14="http://schemas.microsoft.com/office/powerpoint/2010/main" val="3488336685"/>
              </p:ext>
            </p:extLst>
          </p:nvPr>
        </p:nvGraphicFramePr>
        <p:xfrm>
          <a:off x="162802" y="103367"/>
          <a:ext cx="8981198" cy="5085972"/>
        </p:xfrm>
        <a:graphic>
          <a:graphicData uri="http://schemas.openxmlformats.org/drawingml/2006/table">
            <a:tbl>
              <a:tblPr firstRow="1" bandRow="1">
                <a:tableStyleId>{5C22544A-7EE6-4342-B048-85BDC9FD1C3A}</a:tableStyleId>
              </a:tblPr>
              <a:tblGrid>
                <a:gridCol w="1562166">
                  <a:extLst>
                    <a:ext uri="{9D8B030D-6E8A-4147-A177-3AD203B41FA5}">
                      <a16:colId xmlns:a16="http://schemas.microsoft.com/office/drawing/2014/main" val="119054484"/>
                    </a:ext>
                  </a:extLst>
                </a:gridCol>
                <a:gridCol w="3981044">
                  <a:extLst>
                    <a:ext uri="{9D8B030D-6E8A-4147-A177-3AD203B41FA5}">
                      <a16:colId xmlns:a16="http://schemas.microsoft.com/office/drawing/2014/main" val="1152629367"/>
                    </a:ext>
                  </a:extLst>
                </a:gridCol>
                <a:gridCol w="1757435">
                  <a:extLst>
                    <a:ext uri="{9D8B030D-6E8A-4147-A177-3AD203B41FA5}">
                      <a16:colId xmlns:a16="http://schemas.microsoft.com/office/drawing/2014/main" val="3851461754"/>
                    </a:ext>
                  </a:extLst>
                </a:gridCol>
                <a:gridCol w="1680553">
                  <a:extLst>
                    <a:ext uri="{9D8B030D-6E8A-4147-A177-3AD203B41FA5}">
                      <a16:colId xmlns:a16="http://schemas.microsoft.com/office/drawing/2014/main" val="2657460365"/>
                    </a:ext>
                  </a:extLst>
                </a:gridCol>
              </a:tblGrid>
              <a:tr h="499937">
                <a:tc>
                  <a:txBody>
                    <a:bodyPr/>
                    <a:lstStyle/>
                    <a:p>
                      <a:pPr rtl="0"/>
                      <a:r>
                        <a:rPr lang="sv">
                          <a:latin typeface="Arial"/>
                        </a:rPr>
                        <a:t>Mål</a:t>
                      </a:r>
                    </a:p>
                  </a:txBody>
                  <a:tcPr/>
                </a:tc>
                <a:tc>
                  <a:txBody>
                    <a:bodyPr/>
                    <a:lstStyle/>
                    <a:p>
                      <a:pPr rtl="0"/>
                      <a:r>
                        <a:rPr lang="sv">
                          <a:latin typeface="Arial"/>
                        </a:rPr>
                        <a:t>Åtgärd</a:t>
                      </a:r>
                    </a:p>
                  </a:txBody>
                  <a:tcPr/>
                </a:tc>
                <a:tc>
                  <a:txBody>
                    <a:bodyPr/>
                    <a:lstStyle/>
                    <a:p>
                      <a:pPr rtl="0"/>
                      <a:r>
                        <a:rPr lang="sv">
                          <a:latin typeface="Arial"/>
                        </a:rPr>
                        <a:t>Ansvar</a:t>
                      </a:r>
                    </a:p>
                  </a:txBody>
                  <a:tcPr/>
                </a:tc>
                <a:tc>
                  <a:txBody>
                    <a:bodyPr/>
                    <a:lstStyle/>
                    <a:p>
                      <a:pPr rtl="0"/>
                      <a:r>
                        <a:rPr lang="sv">
                          <a:latin typeface="Arial"/>
                        </a:rPr>
                        <a:t>Indikatorer och uppföljning</a:t>
                      </a:r>
                    </a:p>
                  </a:txBody>
                  <a:tcPr/>
                </a:tc>
                <a:extLst>
                  <a:ext uri="{0D108BD9-81ED-4DB2-BD59-A6C34878D82A}">
                    <a16:rowId xmlns:a16="http://schemas.microsoft.com/office/drawing/2014/main" val="2195369844"/>
                  </a:ext>
                </a:extLst>
              </a:tr>
              <a:tr h="2777515">
                <a:tc>
                  <a:txBody>
                    <a:bodyPr/>
                    <a:lstStyle/>
                    <a:p>
                      <a:pPr lvl="0" rtl="0">
                        <a:buNone/>
                      </a:pPr>
                      <a:r>
                        <a:rPr lang="sv" sz="1000" b="0" i="0" u="none" strike="noStrike" noProof="0">
                          <a:solidFill>
                            <a:schemeClr val="tx1"/>
                          </a:solidFill>
                          <a:latin typeface="Arial"/>
                        </a:rPr>
                        <a:t>Utveckling av det regionala rådgivningsarbetet </a:t>
                      </a:r>
                      <a:endParaRPr lang="en-US" sz="1000" b="0" i="0" u="none" strike="noStrike" noProof="0" dirty="0">
                        <a:solidFill>
                          <a:srgbClr val="000000"/>
                        </a:solidFill>
                        <a:latin typeface="Arial"/>
                      </a:endParaRPr>
                    </a:p>
                    <a:p>
                      <a:pPr lvl="0" rtl="0">
                        <a:buNone/>
                      </a:pPr>
                      <a:endParaRPr lang="fi-FI" sz="1000" b="0" i="0" u="none" strike="noStrike" noProof="0">
                        <a:solidFill>
                          <a:srgbClr val="000000"/>
                        </a:solidFill>
                        <a:latin typeface="Arial"/>
                      </a:endParaRPr>
                    </a:p>
                    <a:p>
                      <a:pPr lvl="0" rtl="0">
                        <a:buNone/>
                      </a:pPr>
                      <a:endParaRPr lang="en-US" sz="1000">
                        <a:latin typeface="Arial"/>
                      </a:endParaRPr>
                    </a:p>
                  </a:txBody>
                  <a:tcPr/>
                </a:tc>
                <a:tc>
                  <a:txBody>
                    <a:bodyPr/>
                    <a:lstStyle/>
                    <a:p>
                      <a:pPr lvl="0" algn="l" rtl="0">
                        <a:lnSpc>
                          <a:spcPct val="100000"/>
                        </a:lnSpc>
                        <a:spcBef>
                          <a:spcPts val="0"/>
                        </a:spcBef>
                        <a:spcAft>
                          <a:spcPts val="0"/>
                        </a:spcAft>
                        <a:buNone/>
                      </a:pPr>
                      <a:r>
                        <a:rPr lang="sv" sz="1000" b="0" i="0" u="none" strike="noStrike" noProof="0">
                          <a:solidFill>
                            <a:srgbClr val="000000"/>
                          </a:solidFill>
                          <a:latin typeface="Arial"/>
                        </a:rPr>
                        <a:t>Man ska utarbeta ett verkställighetsprogram för rådgivningshelheten.</a:t>
                      </a:r>
                      <a:endParaRPr lang="en-US" sz="1000" b="0" i="0" u="none" strike="noStrike" noProof="0" dirty="0">
                        <a:solidFill>
                          <a:srgbClr val="000000"/>
                        </a:solidFill>
                        <a:latin typeface="Arial"/>
                      </a:endParaRPr>
                    </a:p>
                    <a:p>
                      <a:pPr lvl="0" algn="l" rtl="0">
                        <a:lnSpc>
                          <a:spcPct val="100000"/>
                        </a:lnSpc>
                        <a:spcBef>
                          <a:spcPts val="0"/>
                        </a:spcBef>
                        <a:spcAft>
                          <a:spcPts val="0"/>
                        </a:spcAft>
                        <a:buNone/>
                      </a:pPr>
                      <a:r>
                        <a:rPr lang="sv" sz="1000" b="0" i="0" u="none" strike="noStrike" noProof="0">
                          <a:solidFill>
                            <a:srgbClr val="000000"/>
                          </a:solidFill>
                          <a:latin typeface="Arial"/>
                        </a:rPr>
                        <a:t>Prioriteringar i verkställighetsprogrammet: </a:t>
                      </a:r>
                    </a:p>
                    <a:p>
                      <a:pPr marL="285750" lvl="0" indent="-285750" algn="l" rtl="0">
                        <a:lnSpc>
                          <a:spcPct val="100000"/>
                        </a:lnSpc>
                        <a:spcBef>
                          <a:spcPts val="0"/>
                        </a:spcBef>
                        <a:spcAft>
                          <a:spcPts val="0"/>
                        </a:spcAft>
                        <a:buClr>
                          <a:srgbClr val="000000"/>
                        </a:buClr>
                        <a:buFont typeface="Arial,Sans-Serif"/>
                        <a:buChar char="•"/>
                      </a:pPr>
                      <a:r>
                        <a:rPr lang="sv" sz="1000" b="0" i="0" u="none" strike="noStrike" noProof="0">
                          <a:solidFill>
                            <a:srgbClr val="000000"/>
                          </a:solidFill>
                          <a:latin typeface="Arial"/>
                        </a:rPr>
                        <a:t>Mot en kombinerad rådgivningsbyrå för mödra- och barnavård</a:t>
                      </a:r>
                      <a:endParaRPr lang="en-US" sz="1000" b="0" i="0" u="none" strike="noStrike" noProof="0" dirty="0">
                        <a:solidFill>
                          <a:srgbClr val="000000"/>
                        </a:solidFill>
                        <a:latin typeface="Arial"/>
                      </a:endParaRPr>
                    </a:p>
                    <a:p>
                      <a:pPr marL="285750" lvl="0" indent="-285750" algn="l" rtl="0">
                        <a:lnSpc>
                          <a:spcPct val="100000"/>
                        </a:lnSpc>
                        <a:spcBef>
                          <a:spcPts val="0"/>
                        </a:spcBef>
                        <a:spcAft>
                          <a:spcPts val="0"/>
                        </a:spcAft>
                        <a:buClr>
                          <a:srgbClr val="000000"/>
                        </a:buClr>
                        <a:buFont typeface="Arial,Sans-Serif"/>
                        <a:buChar char="•"/>
                      </a:pPr>
                      <a:r>
                        <a:rPr lang="sv" sz="1000" b="0" i="0" u="none" strike="noStrike" noProof="0">
                          <a:solidFill>
                            <a:srgbClr val="000000"/>
                          </a:solidFill>
                          <a:latin typeface="Arial"/>
                        </a:rPr>
                        <a:t>Screening</a:t>
                      </a:r>
                      <a:endParaRPr lang="en-US" sz="1000" b="0" i="0" u="none" strike="noStrike" noProof="0" dirty="0">
                        <a:solidFill>
                          <a:srgbClr val="000000"/>
                        </a:solidFill>
                        <a:latin typeface="Arial"/>
                      </a:endParaRPr>
                    </a:p>
                    <a:p>
                      <a:pPr marL="285750" lvl="0" indent="-285750" algn="l" rtl="0">
                        <a:lnSpc>
                          <a:spcPct val="100000"/>
                        </a:lnSpc>
                        <a:spcBef>
                          <a:spcPts val="0"/>
                        </a:spcBef>
                        <a:spcAft>
                          <a:spcPts val="0"/>
                        </a:spcAft>
                        <a:buClr>
                          <a:srgbClr val="000000"/>
                        </a:buClr>
                        <a:buFont typeface="Arial,Sans-Serif"/>
                        <a:buChar char="•"/>
                      </a:pPr>
                      <a:r>
                        <a:rPr lang="sv" sz="1000" b="0" i="0" u="none" strike="noStrike" noProof="0">
                          <a:solidFill>
                            <a:srgbClr val="000000"/>
                          </a:solidFill>
                          <a:latin typeface="Arial"/>
                        </a:rPr>
                        <a:t>Utveckling av distanstjänster (elektronisk ärendehantering)</a:t>
                      </a:r>
                    </a:p>
                    <a:p>
                      <a:pPr marL="285750" lvl="0" indent="-285750" algn="l" rtl="0">
                        <a:lnSpc>
                          <a:spcPct val="100000"/>
                        </a:lnSpc>
                        <a:spcBef>
                          <a:spcPts val="0"/>
                        </a:spcBef>
                        <a:spcAft>
                          <a:spcPts val="0"/>
                        </a:spcAft>
                        <a:buClr>
                          <a:srgbClr val="000000"/>
                        </a:buClr>
                        <a:buFont typeface="Arial,Sans-Serif"/>
                        <a:buChar char="•"/>
                      </a:pPr>
                      <a:r>
                        <a:rPr lang="sv" sz="1000" b="0" i="0" u="none" strike="noStrike" noProof="0">
                          <a:solidFill>
                            <a:srgbClr val="000000"/>
                          </a:solidFill>
                          <a:latin typeface="Arial"/>
                        </a:rPr>
                        <a:t>Att möjliggöra individuella val som främjar välbefinnandet inom rådgivningsarbetet (till exempel livsstilsrådgivning) och att utveckla vårdvägar (till exempel graviditetsdiabetes)</a:t>
                      </a:r>
                    </a:p>
                    <a:p>
                      <a:pPr marL="285750" lvl="0" indent="-285750" algn="l" rtl="0">
                        <a:lnSpc>
                          <a:spcPct val="100000"/>
                        </a:lnSpc>
                        <a:spcBef>
                          <a:spcPts val="0"/>
                        </a:spcBef>
                        <a:spcAft>
                          <a:spcPts val="0"/>
                        </a:spcAft>
                        <a:buClr>
                          <a:srgbClr val="000000"/>
                        </a:buClr>
                        <a:buFont typeface="Arial,Sans-Serif"/>
                        <a:buChar char="•"/>
                      </a:pPr>
                      <a:r>
                        <a:rPr lang="sv" sz="1000" b="0" i="0" u="none" strike="noStrike" noProof="0">
                          <a:solidFill>
                            <a:srgbClr val="000000"/>
                          </a:solidFill>
                          <a:latin typeface="Arial"/>
                        </a:rPr>
                        <a:t>Programmet för ett babyvänligt sjukhus</a:t>
                      </a:r>
                      <a:endParaRPr lang="en-US" sz="1000" b="0" i="0" u="none" strike="noStrike" noProof="0" dirty="0">
                        <a:solidFill>
                          <a:srgbClr val="000000"/>
                        </a:solidFill>
                        <a:latin typeface="Arial"/>
                      </a:endParaRPr>
                    </a:p>
                    <a:p>
                      <a:pPr marL="285750" lvl="0" indent="-285750" algn="l" rtl="0">
                        <a:lnSpc>
                          <a:spcPct val="100000"/>
                        </a:lnSpc>
                        <a:spcBef>
                          <a:spcPts val="0"/>
                        </a:spcBef>
                        <a:spcAft>
                          <a:spcPts val="0"/>
                        </a:spcAft>
                        <a:buClr>
                          <a:srgbClr val="000000"/>
                        </a:buClr>
                        <a:buFont typeface="Arial,Sans-Serif"/>
                        <a:buChar char="•"/>
                      </a:pPr>
                      <a:r>
                        <a:rPr lang="sv" sz="1000" b="0" i="0" u="none" strike="noStrike" noProof="0">
                          <a:solidFill>
                            <a:srgbClr val="000000"/>
                          </a:solidFill>
                          <a:latin typeface="Arial"/>
                        </a:rPr>
                        <a:t>Att utnyttja undersökta, effektiva metoder för att stötta välbefinnande hos barn och familjer</a:t>
                      </a:r>
                      <a:endParaRPr lang="en-US" sz="1000" b="0" i="0" u="none" strike="noStrike" noProof="0" dirty="0">
                        <a:solidFill>
                          <a:srgbClr val="000000"/>
                        </a:solidFill>
                        <a:latin typeface="Arial"/>
                      </a:endParaRPr>
                    </a:p>
                    <a:p>
                      <a:pPr marL="285750" lvl="0" indent="-285750" algn="l" rtl="0">
                        <a:lnSpc>
                          <a:spcPct val="100000"/>
                        </a:lnSpc>
                        <a:spcBef>
                          <a:spcPts val="0"/>
                        </a:spcBef>
                        <a:spcAft>
                          <a:spcPts val="0"/>
                        </a:spcAft>
                        <a:buClr>
                          <a:srgbClr val="000000"/>
                        </a:buClr>
                        <a:buFont typeface="Arial,Sans-Serif"/>
                        <a:buChar char="•"/>
                      </a:pPr>
                      <a:r>
                        <a:rPr lang="sv" sz="1000" b="0" i="0" u="none" strike="noStrike" noProof="0">
                          <a:solidFill>
                            <a:srgbClr val="000000"/>
                          </a:solidFill>
                          <a:latin typeface="Arial"/>
                        </a:rPr>
                        <a:t>Handledd egenvård, kraftfamiljer och så vidare</a:t>
                      </a:r>
                      <a:endParaRPr lang="fi-FI" sz="1000" b="0" i="0" u="none" strike="noStrike" noProof="0" dirty="0">
                        <a:solidFill>
                          <a:srgbClr val="000000"/>
                        </a:solidFill>
                        <a:latin typeface="Arial"/>
                      </a:endParaRPr>
                    </a:p>
                    <a:p>
                      <a:pPr marL="285750" lvl="0" indent="-285750" algn="l" rtl="0">
                        <a:lnSpc>
                          <a:spcPct val="100000"/>
                        </a:lnSpc>
                        <a:spcBef>
                          <a:spcPts val="0"/>
                        </a:spcBef>
                        <a:spcAft>
                          <a:spcPts val="0"/>
                        </a:spcAft>
                        <a:buClr>
                          <a:srgbClr val="000000"/>
                        </a:buClr>
                        <a:buFont typeface="Arial,Sans-Serif"/>
                        <a:buChar char="•"/>
                      </a:pPr>
                      <a:r>
                        <a:rPr lang="sv" sz="1000" b="0" i="0" u="none" strike="noStrike" noProof="0">
                          <a:solidFill>
                            <a:srgbClr val="000000"/>
                          </a:solidFill>
                          <a:latin typeface="Arial"/>
                        </a:rPr>
                        <a:t>Att förenhetliga rådgivningspsykologens arbete regionalt</a:t>
                      </a:r>
                      <a:endParaRPr lang="en-US" sz="1000" b="0" i="0" u="none" strike="noStrike" noProof="0" dirty="0">
                        <a:solidFill>
                          <a:srgbClr val="000000"/>
                        </a:solidFill>
                        <a:latin typeface="Arial"/>
                      </a:endParaRPr>
                    </a:p>
                    <a:p>
                      <a:pPr marL="285750" lvl="0" indent="-285750" algn="l" rtl="0">
                        <a:lnSpc>
                          <a:spcPct val="100000"/>
                        </a:lnSpc>
                        <a:spcBef>
                          <a:spcPts val="0"/>
                        </a:spcBef>
                        <a:spcAft>
                          <a:spcPts val="0"/>
                        </a:spcAft>
                        <a:buClr>
                          <a:srgbClr val="000000"/>
                        </a:buClr>
                        <a:buFont typeface="Arial,Sans-Serif"/>
                        <a:buChar char="•"/>
                      </a:pPr>
                      <a:r>
                        <a:rPr lang="sv" sz="1000" b="0" i="0" u="none" strike="noStrike" noProof="0">
                          <a:solidFill>
                            <a:srgbClr val="000000"/>
                          </a:solidFill>
                          <a:latin typeface="Arial"/>
                        </a:rPr>
                        <a:t>Perinatal psykisk hälsa inom Egentliga Finlands välfärdsområde (Varha)</a:t>
                      </a:r>
                      <a:endParaRPr lang="fi-FI" sz="1000" b="0" i="0" u="none" strike="noStrike" noProof="0" dirty="0">
                        <a:solidFill>
                          <a:srgbClr val="000000"/>
                        </a:solidFill>
                        <a:latin typeface="Arial"/>
                      </a:endParaRPr>
                    </a:p>
                    <a:p>
                      <a:pPr marL="285750" lvl="0" indent="-285750" algn="l" rtl="0">
                        <a:lnSpc>
                          <a:spcPct val="100000"/>
                        </a:lnSpc>
                        <a:spcBef>
                          <a:spcPts val="0"/>
                        </a:spcBef>
                        <a:spcAft>
                          <a:spcPts val="0"/>
                        </a:spcAft>
                        <a:buClr>
                          <a:srgbClr val="000000"/>
                        </a:buClr>
                        <a:buFont typeface="Arial,Sans-Serif"/>
                        <a:buChar char="•"/>
                      </a:pPr>
                      <a:r>
                        <a:rPr lang="sv" sz="1000" b="0" i="0" u="none" strike="noStrike" noProof="0">
                          <a:solidFill>
                            <a:srgbClr val="000000"/>
                          </a:solidFill>
                          <a:latin typeface="Arial"/>
                        </a:rPr>
                        <a:t>Att förenhetliga tjänster inom preventivmedels- och familjerådgivningen</a:t>
                      </a:r>
                      <a:endParaRPr lang="en-US" sz="1000" dirty="0">
                        <a:latin typeface="Arial"/>
                      </a:endParaRPr>
                    </a:p>
                  </a:txBody>
                  <a:tcPr/>
                </a:tc>
                <a:tc>
                  <a:txBody>
                    <a:bodyPr/>
                    <a:lstStyle/>
                    <a:p>
                      <a:pPr lvl="0" rtl="0">
                        <a:buNone/>
                      </a:pPr>
                      <a:r>
                        <a:rPr lang="sv" sz="1000" b="0" i="0" u="none" strike="noStrike" noProof="0">
                          <a:solidFill>
                            <a:srgbClr val="000000"/>
                          </a:solidFill>
                          <a:latin typeface="Arial"/>
                        </a:rPr>
                        <a:t>Ledning hos familjecenter</a:t>
                      </a:r>
                      <a:endParaRPr lang="en-US" sz="1000" b="0" i="0" u="none" strike="noStrike" noProof="0" dirty="0">
                        <a:solidFill>
                          <a:srgbClr val="000000"/>
                        </a:solidFill>
                        <a:latin typeface="Arial"/>
                      </a:endParaRPr>
                    </a:p>
                    <a:p>
                      <a:pPr lvl="0" rtl="0">
                        <a:buNone/>
                      </a:pPr>
                      <a:r>
                        <a:rPr lang="sv" sz="1000" b="0" i="0" u="none" strike="noStrike" noProof="0">
                          <a:solidFill>
                            <a:srgbClr val="000000"/>
                          </a:solidFill>
                          <a:latin typeface="Arial"/>
                        </a:rPr>
                        <a:t>Utvecklarnätverket för rådgivningsbyråtjänster, Utvecklarnätverket för rådgivningspsykologer, Nätverket för preventivmedels- och familjeplanering</a:t>
                      </a:r>
                      <a:endParaRPr lang="en-US" sz="1000" dirty="0">
                        <a:latin typeface="Arial"/>
                      </a:endParaRPr>
                    </a:p>
                  </a:txBody>
                  <a:tcPr/>
                </a:tc>
                <a:tc>
                  <a:txBody>
                    <a:bodyPr/>
                    <a:lstStyle/>
                    <a:p>
                      <a:pPr lvl="0" rtl="0">
                        <a:buNone/>
                      </a:pPr>
                      <a:r>
                        <a:rPr lang="sv" sz="1000" b="0" i="0" u="none" strike="noStrike" noProof="0">
                          <a:solidFill>
                            <a:schemeClr val="tx1"/>
                          </a:solidFill>
                          <a:latin typeface="Arial"/>
                        </a:rPr>
                        <a:t>Verkställighetsprogrammet och plan för dess bedömning utarbetats under år 2026.</a:t>
                      </a:r>
                      <a:endParaRPr lang="en-US" sz="1000" dirty="0">
                        <a:latin typeface="Arial"/>
                      </a:endParaRPr>
                    </a:p>
                  </a:txBody>
                  <a:tcPr/>
                </a:tc>
                <a:extLst>
                  <a:ext uri="{0D108BD9-81ED-4DB2-BD59-A6C34878D82A}">
                    <a16:rowId xmlns:a16="http://schemas.microsoft.com/office/drawing/2014/main" val="3866627888"/>
                  </a:ext>
                </a:extLst>
              </a:tr>
              <a:tr h="1748412">
                <a:tc>
                  <a:txBody>
                    <a:bodyPr/>
                    <a:lstStyle/>
                    <a:p>
                      <a:pPr lvl="0" algn="l" rtl="0">
                        <a:lnSpc>
                          <a:spcPct val="100000"/>
                        </a:lnSpc>
                        <a:spcBef>
                          <a:spcPts val="0"/>
                        </a:spcBef>
                        <a:spcAft>
                          <a:spcPts val="0"/>
                        </a:spcAft>
                        <a:buNone/>
                      </a:pPr>
                      <a:r>
                        <a:rPr lang="sv" sz="1000" b="0" i="0" u="none" strike="noStrike" noProof="0">
                          <a:solidFill>
                            <a:srgbClr val="000000"/>
                          </a:solidFill>
                          <a:latin typeface="Arial"/>
                        </a:rPr>
                        <a:t>Uppskattning av totala behov och resursfördelning </a:t>
                      </a:r>
                    </a:p>
                    <a:p>
                      <a:pPr lvl="0" rtl="0">
                        <a:buNone/>
                      </a:pPr>
                      <a:endParaRPr lang="fi-FI" sz="1000" b="0" i="0" u="none" strike="noStrike" noProof="0">
                        <a:solidFill>
                          <a:srgbClr val="000000"/>
                        </a:solidFill>
                        <a:latin typeface="Arial"/>
                      </a:endParaRPr>
                    </a:p>
                  </a:txBody>
                  <a:tcPr/>
                </a:tc>
                <a:tc>
                  <a:txBody>
                    <a:bodyPr/>
                    <a:lstStyle/>
                    <a:p>
                      <a:pPr lvl="0" algn="l" rtl="0">
                        <a:lnSpc>
                          <a:spcPct val="100000"/>
                        </a:lnSpc>
                        <a:spcBef>
                          <a:spcPts val="0"/>
                        </a:spcBef>
                        <a:spcAft>
                          <a:spcPts val="0"/>
                        </a:spcAft>
                        <a:buNone/>
                      </a:pPr>
                      <a:r>
                        <a:rPr lang="sv" sz="1000" b="0" i="0" u="none" strike="noStrike" noProof="0" dirty="0">
                          <a:solidFill>
                            <a:srgbClr val="000000"/>
                          </a:solidFill>
                          <a:latin typeface="Arial"/>
                        </a:rPr>
                        <a:t>Jämlik tillgång till tjänster både på finska och på svenska</a:t>
                      </a:r>
                    </a:p>
                    <a:p>
                      <a:pPr lvl="0" algn="l" rtl="0">
                        <a:lnSpc>
                          <a:spcPct val="100000"/>
                        </a:lnSpc>
                        <a:spcBef>
                          <a:spcPts val="0"/>
                        </a:spcBef>
                        <a:spcAft>
                          <a:spcPts val="0"/>
                        </a:spcAft>
                        <a:buNone/>
                      </a:pPr>
                      <a:r>
                        <a:rPr lang="sv" sz="1000" b="0" i="0" u="none" strike="noStrike" noProof="0" dirty="0">
                          <a:solidFill>
                            <a:srgbClr val="000000"/>
                          </a:solidFill>
                          <a:latin typeface="Arial"/>
                        </a:rPr>
                        <a:t>Verkställandet av rekommendationerna för personaldimensionering: Vid fördelning av resurser ska man beakta kommunernas särdrag. </a:t>
                      </a:r>
                    </a:p>
                    <a:p>
                      <a:pPr lvl="0" algn="l" rtl="0">
                        <a:lnSpc>
                          <a:spcPct val="100000"/>
                        </a:lnSpc>
                        <a:spcBef>
                          <a:spcPts val="0"/>
                        </a:spcBef>
                        <a:spcAft>
                          <a:spcPts val="0"/>
                        </a:spcAft>
                        <a:buNone/>
                      </a:pPr>
                      <a:r>
                        <a:rPr lang="sv" sz="1000" b="0" i="0" u="none" strike="noStrike" noProof="0" dirty="0">
                          <a:solidFill>
                            <a:srgbClr val="000000"/>
                          </a:solidFill>
                          <a:latin typeface="Arial"/>
                        </a:rPr>
                        <a:t>Man ska utarbeta en plan som gäller utnyttjandet av digitala och rörliga tjänster inom rådgivningsarbetet.</a:t>
                      </a:r>
                      <a:endParaRPr lang="en-US" sz="1000" dirty="0">
                        <a:latin typeface="Arial"/>
                      </a:endParaRPr>
                    </a:p>
                  </a:txBody>
                  <a:tcPr/>
                </a:tc>
                <a:tc>
                  <a:txBody>
                    <a:bodyPr/>
                    <a:lstStyle/>
                    <a:p>
                      <a:pPr lvl="0" rtl="0">
                        <a:buNone/>
                      </a:pPr>
                      <a:r>
                        <a:rPr lang="sv" sz="1000" b="0" i="0" u="none" strike="noStrike" noProof="0">
                          <a:solidFill>
                            <a:srgbClr val="000000"/>
                          </a:solidFill>
                          <a:latin typeface="Arial"/>
                        </a:rPr>
                        <a:t>Ledning hos familjecenter</a:t>
                      </a:r>
                      <a:endParaRPr lang="en-US" sz="1000" dirty="0">
                        <a:latin typeface="Arial"/>
                      </a:endParaRPr>
                    </a:p>
                  </a:txBody>
                  <a:tcPr/>
                </a:tc>
                <a:tc>
                  <a:txBody>
                    <a:bodyPr/>
                    <a:lstStyle/>
                    <a:p>
                      <a:pPr lvl="0" rtl="0">
                        <a:buNone/>
                      </a:pPr>
                      <a:r>
                        <a:rPr lang="sv" sz="1000" b="0" i="0" u="none" strike="noStrike" noProof="0" dirty="0">
                          <a:solidFill>
                            <a:srgbClr val="000000"/>
                          </a:solidFill>
                          <a:latin typeface="Arial"/>
                        </a:rPr>
                        <a:t>Planen för resursfördelning har utarbetats med de identifierade särdragen hos olika områden, bland annat familjernas mångfald.</a:t>
                      </a:r>
                      <a:endParaRPr lang="en-US" sz="1000" dirty="0">
                        <a:latin typeface="Arial"/>
                      </a:endParaRPr>
                    </a:p>
                    <a:p>
                      <a:pPr lvl="0" rtl="0">
                        <a:buNone/>
                      </a:pPr>
                      <a:r>
                        <a:rPr lang="sv" sz="1000" b="0" i="0" u="none" strike="noStrike" noProof="0" dirty="0">
                          <a:solidFill>
                            <a:srgbClr val="000000"/>
                          </a:solidFill>
                          <a:latin typeface="Arial"/>
                        </a:rPr>
                        <a:t>Planen för digitala och rörliga tjänster har utarbetats.</a:t>
                      </a:r>
                      <a:endParaRPr lang="en-US" sz="1000" dirty="0">
                        <a:latin typeface="Arial"/>
                      </a:endParaRPr>
                    </a:p>
                  </a:txBody>
                  <a:tcPr/>
                </a:tc>
                <a:extLst>
                  <a:ext uri="{0D108BD9-81ED-4DB2-BD59-A6C34878D82A}">
                    <a16:rowId xmlns:a16="http://schemas.microsoft.com/office/drawing/2014/main" val="479933091"/>
                  </a:ext>
                </a:extLst>
              </a:tr>
            </a:tbl>
          </a:graphicData>
        </a:graphic>
      </p:graphicFrame>
    </p:spTree>
    <p:extLst>
      <p:ext uri="{BB962C8B-B14F-4D97-AF65-F5344CB8AC3E}">
        <p14:creationId xmlns:p14="http://schemas.microsoft.com/office/powerpoint/2010/main" val="20066600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1CF0C6-A45F-074C-D495-5A86D539657B}"/>
            </a:ext>
          </a:extLst>
        </p:cNvPr>
        <p:cNvGrpSpPr/>
        <p:nvPr/>
      </p:nvGrpSpPr>
      <p:grpSpPr>
        <a:xfrm>
          <a:off x="0" y="0"/>
          <a:ext cx="0" cy="0"/>
          <a:chOff x="0" y="0"/>
          <a:chExt cx="0" cy="0"/>
        </a:xfrm>
      </p:grpSpPr>
      <p:graphicFrame>
        <p:nvGraphicFramePr>
          <p:cNvPr id="2" name="Table 1" descr="Taulukossa sarakkeissa neuvolasuunnitelman tavoitteet, toimenpiteet, toimeenpanosta vastaavat sekä suunnitelman toteutumisen mittarit.">
            <a:extLst>
              <a:ext uri="{FF2B5EF4-FFF2-40B4-BE49-F238E27FC236}">
                <a16:creationId xmlns:a16="http://schemas.microsoft.com/office/drawing/2014/main" id="{37F03FF6-4808-7626-C6DA-01E490219E2C}"/>
              </a:ext>
            </a:extLst>
          </p:cNvPr>
          <p:cNvGraphicFramePr>
            <a:graphicFrameLocks noGrp="1"/>
          </p:cNvGraphicFramePr>
          <p:nvPr>
            <p:extLst>
              <p:ext uri="{D42A27DB-BD31-4B8C-83A1-F6EECF244321}">
                <p14:modId xmlns:p14="http://schemas.microsoft.com/office/powerpoint/2010/main" val="1608740297"/>
              </p:ext>
            </p:extLst>
          </p:nvPr>
        </p:nvGraphicFramePr>
        <p:xfrm>
          <a:off x="100900" y="1"/>
          <a:ext cx="8942199" cy="5290848"/>
        </p:xfrm>
        <a:graphic>
          <a:graphicData uri="http://schemas.openxmlformats.org/drawingml/2006/table">
            <a:tbl>
              <a:tblPr firstRow="1" bandRow="1">
                <a:tableStyleId>{5C22544A-7EE6-4342-B048-85BDC9FD1C3A}</a:tableStyleId>
              </a:tblPr>
              <a:tblGrid>
                <a:gridCol w="2235550">
                  <a:extLst>
                    <a:ext uri="{9D8B030D-6E8A-4147-A177-3AD203B41FA5}">
                      <a16:colId xmlns:a16="http://schemas.microsoft.com/office/drawing/2014/main" val="119054484"/>
                    </a:ext>
                  </a:extLst>
                </a:gridCol>
                <a:gridCol w="3067561">
                  <a:extLst>
                    <a:ext uri="{9D8B030D-6E8A-4147-A177-3AD203B41FA5}">
                      <a16:colId xmlns:a16="http://schemas.microsoft.com/office/drawing/2014/main" val="1152629367"/>
                    </a:ext>
                  </a:extLst>
                </a:gridCol>
                <a:gridCol w="1539153">
                  <a:extLst>
                    <a:ext uri="{9D8B030D-6E8A-4147-A177-3AD203B41FA5}">
                      <a16:colId xmlns:a16="http://schemas.microsoft.com/office/drawing/2014/main" val="3851461754"/>
                    </a:ext>
                  </a:extLst>
                </a:gridCol>
                <a:gridCol w="2099935">
                  <a:extLst>
                    <a:ext uri="{9D8B030D-6E8A-4147-A177-3AD203B41FA5}">
                      <a16:colId xmlns:a16="http://schemas.microsoft.com/office/drawing/2014/main" val="2657460365"/>
                    </a:ext>
                  </a:extLst>
                </a:gridCol>
              </a:tblGrid>
              <a:tr h="683516">
                <a:tc>
                  <a:txBody>
                    <a:bodyPr/>
                    <a:lstStyle/>
                    <a:p>
                      <a:pPr lvl="0" rtl="0">
                        <a:buNone/>
                      </a:pPr>
                      <a:r>
                        <a:rPr lang="sv">
                          <a:latin typeface="Arial"/>
                        </a:rPr>
                        <a:t>Mål</a:t>
                      </a:r>
                      <a:endParaRPr lang="en-US">
                        <a:latin typeface="Arial"/>
                      </a:endParaRPr>
                    </a:p>
                  </a:txBody>
                  <a:tcPr/>
                </a:tc>
                <a:tc>
                  <a:txBody>
                    <a:bodyPr/>
                    <a:lstStyle/>
                    <a:p>
                      <a:pPr lvl="0" rtl="0">
                        <a:buNone/>
                      </a:pPr>
                      <a:r>
                        <a:rPr lang="sv">
                          <a:latin typeface="Arial"/>
                        </a:rPr>
                        <a:t>Åtgärd</a:t>
                      </a:r>
                      <a:endParaRPr lang="en-US">
                        <a:latin typeface="Arial"/>
                      </a:endParaRPr>
                    </a:p>
                  </a:txBody>
                  <a:tcPr/>
                </a:tc>
                <a:tc>
                  <a:txBody>
                    <a:bodyPr/>
                    <a:lstStyle/>
                    <a:p>
                      <a:pPr lvl="0" rtl="0">
                        <a:buNone/>
                      </a:pPr>
                      <a:r>
                        <a:rPr lang="sv">
                          <a:latin typeface="Arial"/>
                        </a:rPr>
                        <a:t>Ansvar</a:t>
                      </a:r>
                      <a:endParaRPr lang="en-US">
                        <a:latin typeface="Arial"/>
                      </a:endParaRPr>
                    </a:p>
                  </a:txBody>
                  <a:tcPr/>
                </a:tc>
                <a:tc>
                  <a:txBody>
                    <a:bodyPr/>
                    <a:lstStyle/>
                    <a:p>
                      <a:pPr lvl="0" algn="l" rtl="0">
                        <a:lnSpc>
                          <a:spcPct val="100000"/>
                        </a:lnSpc>
                        <a:spcBef>
                          <a:spcPts val="0"/>
                        </a:spcBef>
                        <a:spcAft>
                          <a:spcPts val="0"/>
                        </a:spcAft>
                        <a:buNone/>
                      </a:pPr>
                      <a:r>
                        <a:rPr lang="sv">
                          <a:latin typeface="Arial"/>
                        </a:rPr>
                        <a:t>Indikatorer och uppföljning</a:t>
                      </a:r>
                    </a:p>
                    <a:p>
                      <a:pPr lvl="0" rtl="0">
                        <a:buNone/>
                      </a:pPr>
                      <a:endParaRPr lang="en-US" dirty="0">
                        <a:latin typeface="Arial"/>
                      </a:endParaRPr>
                    </a:p>
                  </a:txBody>
                  <a:tcPr/>
                </a:tc>
                <a:extLst>
                  <a:ext uri="{0D108BD9-81ED-4DB2-BD59-A6C34878D82A}">
                    <a16:rowId xmlns:a16="http://schemas.microsoft.com/office/drawing/2014/main" val="2195369844"/>
                  </a:ext>
                </a:extLst>
              </a:tr>
              <a:tr h="3322035">
                <a:tc>
                  <a:txBody>
                    <a:bodyPr/>
                    <a:lstStyle/>
                    <a:p>
                      <a:pPr lvl="0" rtl="0">
                        <a:buNone/>
                      </a:pPr>
                      <a:r>
                        <a:rPr lang="sv" sz="1000" b="0" i="0" u="none" strike="noStrike" noProof="0">
                          <a:solidFill>
                            <a:srgbClr val="000000"/>
                          </a:solidFill>
                          <a:latin typeface="Arial"/>
                        </a:rPr>
                        <a:t>Planen för samarbetet</a:t>
                      </a:r>
                      <a:endParaRPr lang="en-US" sz="1000" b="0" i="0" u="none" strike="noStrike" noProof="0" dirty="0">
                        <a:solidFill>
                          <a:srgbClr val="000000"/>
                        </a:solidFill>
                        <a:latin typeface="Arial"/>
                      </a:endParaRPr>
                    </a:p>
                    <a:p>
                      <a:pPr lvl="0" rtl="0">
                        <a:buNone/>
                      </a:pPr>
                      <a:endParaRPr lang="fi-FI" sz="1000" b="0" i="0" u="none" strike="noStrike" noProof="0">
                        <a:solidFill>
                          <a:srgbClr val="000000"/>
                        </a:solidFill>
                        <a:latin typeface="Arial"/>
                      </a:endParaRPr>
                    </a:p>
                    <a:p>
                      <a:pPr marL="171450" lvl="0" indent="-171450" algn="l" rtl="0">
                        <a:lnSpc>
                          <a:spcPct val="100000"/>
                        </a:lnSpc>
                        <a:spcBef>
                          <a:spcPts val="0"/>
                        </a:spcBef>
                        <a:spcAft>
                          <a:spcPts val="0"/>
                        </a:spcAft>
                        <a:buClr>
                          <a:srgbClr val="000000"/>
                        </a:buClr>
                        <a:buFont typeface="Arial,Sans-Serif"/>
                        <a:buChar char="•"/>
                      </a:pPr>
                      <a:r>
                        <a:rPr lang="sv" sz="1000" b="0" i="0" u="none" strike="noStrike" noProof="0">
                          <a:solidFill>
                            <a:srgbClr val="000000"/>
                          </a:solidFill>
                          <a:latin typeface="Arial"/>
                        </a:rPr>
                        <a:t>Fördjupat samarbete </a:t>
                      </a:r>
                    </a:p>
                    <a:p>
                      <a:pPr marL="171450" lvl="0" indent="-171450" algn="l" rtl="0">
                        <a:lnSpc>
                          <a:spcPct val="100000"/>
                        </a:lnSpc>
                        <a:spcBef>
                          <a:spcPts val="0"/>
                        </a:spcBef>
                        <a:spcAft>
                          <a:spcPts val="0"/>
                        </a:spcAft>
                        <a:buClr>
                          <a:srgbClr val="000000"/>
                        </a:buClr>
                        <a:buFont typeface="Arial,Sans-Serif"/>
                        <a:buChar char="•"/>
                      </a:pPr>
                      <a:r>
                        <a:rPr lang="sv" sz="1000" b="0" i="0" u="none" strike="noStrike" noProof="0">
                          <a:solidFill>
                            <a:srgbClr val="000000"/>
                          </a:solidFill>
                          <a:latin typeface="Arial"/>
                        </a:rPr>
                        <a:t>Engagemang hos aktörerna </a:t>
                      </a:r>
                    </a:p>
                    <a:p>
                      <a:pPr marL="171450" lvl="0" indent="-171450" algn="l" rtl="0">
                        <a:lnSpc>
                          <a:spcPct val="100000"/>
                        </a:lnSpc>
                        <a:spcBef>
                          <a:spcPts val="0"/>
                        </a:spcBef>
                        <a:spcAft>
                          <a:spcPts val="0"/>
                        </a:spcAft>
                        <a:buClr>
                          <a:srgbClr val="000000"/>
                        </a:buClr>
                        <a:buFont typeface="Arial,Sans-Serif"/>
                        <a:buChar char="•"/>
                      </a:pPr>
                      <a:r>
                        <a:rPr lang="sv" sz="1000" b="0" i="0" u="none" strike="noStrike" noProof="0">
                          <a:solidFill>
                            <a:srgbClr val="000000"/>
                          </a:solidFill>
                          <a:latin typeface="Arial"/>
                        </a:rPr>
                        <a:t>Gemensamma mål och processer</a:t>
                      </a:r>
                      <a:endParaRPr lang="en-US" sz="1000" dirty="0">
                        <a:latin typeface="Arial"/>
                      </a:endParaRPr>
                    </a:p>
                  </a:txBody>
                  <a:tcPr/>
                </a:tc>
                <a:tc>
                  <a:txBody>
                    <a:bodyPr/>
                    <a:lstStyle/>
                    <a:p>
                      <a:pPr lvl="0" algn="l" rtl="0">
                        <a:lnSpc>
                          <a:spcPct val="100000"/>
                        </a:lnSpc>
                        <a:spcBef>
                          <a:spcPts val="0"/>
                        </a:spcBef>
                        <a:spcAft>
                          <a:spcPts val="0"/>
                        </a:spcAft>
                        <a:buNone/>
                      </a:pPr>
                      <a:r>
                        <a:rPr lang="sv" sz="1000" b="0" i="0" u="none" strike="noStrike" noProof="0">
                          <a:solidFill>
                            <a:srgbClr val="000000"/>
                          </a:solidFill>
                          <a:latin typeface="Arial"/>
                        </a:rPr>
                        <a:t>Familjecenternätverk</a:t>
                      </a:r>
                      <a:endParaRPr lang="en-US" sz="1000" b="0" i="0" u="none" strike="noStrike" noProof="0" dirty="0">
                        <a:solidFill>
                          <a:srgbClr val="000000"/>
                        </a:solidFill>
                        <a:latin typeface="Arial"/>
                      </a:endParaRPr>
                    </a:p>
                    <a:p>
                      <a:pPr lvl="0" algn="l" rtl="0">
                        <a:lnSpc>
                          <a:spcPct val="100000"/>
                        </a:lnSpc>
                        <a:spcBef>
                          <a:spcPts val="0"/>
                        </a:spcBef>
                        <a:spcAft>
                          <a:spcPts val="0"/>
                        </a:spcAft>
                        <a:buNone/>
                      </a:pPr>
                      <a:r>
                        <a:rPr lang="sv" sz="1000" b="0" i="0" u="none" strike="noStrike" noProof="0">
                          <a:solidFill>
                            <a:srgbClr val="000000"/>
                          </a:solidFill>
                          <a:latin typeface="Arial"/>
                        </a:rPr>
                        <a:t>Man ska utarbeta en samarbetsmodell för rådgivningsarbetet för välfärdsområdet.  </a:t>
                      </a:r>
                      <a:r>
                        <a:rPr lang="sv" sz="1000" b="0" i="0" u="none" strike="noStrike" noProof="0">
                          <a:solidFill>
                            <a:schemeClr val="tx1"/>
                          </a:solidFill>
                          <a:latin typeface="Arial"/>
                        </a:rPr>
                        <a:t>Modellen fäster uppmärksamhet särskilt på att utveckla samarbetsmodellerna mellan rådgivningsbyrån för mödra- och barnavård och småbarnspedagogiken. Främjandet av utnyttjandet av de metoder inom småbarnspedagogiken som stöder barns tillväxt och utveckling utgör en del av att utveckla ett familjecenter inom välfärdsområdet. (till exempel systematiskt utnyttjande av De otroliga åren -gruppverksamheten</a:t>
                      </a:r>
                      <a:r>
                        <a:rPr lang="sv" sz="1000" b="0" i="0" u="none" strike="noStrike" noProof="0">
                          <a:solidFill>
                            <a:srgbClr val="000000"/>
                          </a:solidFill>
                          <a:latin typeface="Arial"/>
                        </a:rPr>
                        <a:t> vid familjecentren och i kommunerna). Modellen beaktar också att man ska åstadkomma en fungerande samarbetsmodell mellan rådgivningsbyrån för mödra- och barnavård och socialvårdstjänsterna för barnfamiljer.</a:t>
                      </a:r>
                    </a:p>
                    <a:p>
                      <a:pPr lvl="0" algn="l" rtl="0">
                        <a:lnSpc>
                          <a:spcPct val="100000"/>
                        </a:lnSpc>
                        <a:spcBef>
                          <a:spcPts val="0"/>
                        </a:spcBef>
                        <a:spcAft>
                          <a:spcPts val="0"/>
                        </a:spcAft>
                        <a:buNone/>
                      </a:pPr>
                      <a:r>
                        <a:rPr lang="sv" sz="1000" b="0" i="0" u="none" strike="noStrike" noProof="0">
                          <a:solidFill>
                            <a:srgbClr val="000000"/>
                          </a:solidFill>
                          <a:latin typeface="Arial"/>
                        </a:rPr>
                        <a:t>Samarbetet med den specialiserade sjukvården</a:t>
                      </a:r>
                    </a:p>
                    <a:p>
                      <a:pPr lvl="0" algn="l" rtl="0">
                        <a:lnSpc>
                          <a:spcPct val="100000"/>
                        </a:lnSpc>
                        <a:spcBef>
                          <a:spcPts val="0"/>
                        </a:spcBef>
                        <a:spcAft>
                          <a:spcPts val="0"/>
                        </a:spcAft>
                        <a:buNone/>
                      </a:pPr>
                      <a:r>
                        <a:rPr lang="sv" sz="1000" b="0" i="0" u="none" strike="noStrike" noProof="0">
                          <a:solidFill>
                            <a:srgbClr val="000000"/>
                          </a:solidFill>
                          <a:latin typeface="Arial"/>
                        </a:rPr>
                        <a:t>Föra barnen på tal -verksamhetsmodell/metod</a:t>
                      </a:r>
                      <a:endParaRPr lang="en-US" sz="1000" b="0" i="0" u="none" strike="noStrike" noProof="0" dirty="0">
                        <a:solidFill>
                          <a:srgbClr val="000000"/>
                        </a:solidFill>
                        <a:latin typeface="Arial"/>
                      </a:endParaRPr>
                    </a:p>
                    <a:p>
                      <a:pPr lvl="0" algn="l" rtl="0">
                        <a:lnSpc>
                          <a:spcPct val="100000"/>
                        </a:lnSpc>
                        <a:spcBef>
                          <a:spcPts val="0"/>
                        </a:spcBef>
                        <a:spcAft>
                          <a:spcPts val="0"/>
                        </a:spcAft>
                        <a:buNone/>
                      </a:pPr>
                      <a:r>
                        <a:rPr lang="sv" sz="1000" b="0" i="0" u="none" strike="noStrike" noProof="0">
                          <a:solidFill>
                            <a:srgbClr val="000000"/>
                          </a:solidFill>
                          <a:latin typeface="Arial"/>
                        </a:rPr>
                        <a:t>Kollektiv påverkan/gemensam effekt </a:t>
                      </a:r>
                      <a:endParaRPr lang="en-US" sz="1000" b="0" i="0" u="none" strike="noStrike" noProof="0" dirty="0">
                        <a:solidFill>
                          <a:srgbClr val="000000"/>
                        </a:solidFill>
                        <a:latin typeface="Arial"/>
                      </a:endParaRPr>
                    </a:p>
                    <a:p>
                      <a:pPr lvl="0" algn="l" rtl="0">
                        <a:lnSpc>
                          <a:spcPct val="100000"/>
                        </a:lnSpc>
                        <a:spcBef>
                          <a:spcPts val="0"/>
                        </a:spcBef>
                        <a:spcAft>
                          <a:spcPts val="0"/>
                        </a:spcAft>
                        <a:buNone/>
                      </a:pPr>
                      <a:r>
                        <a:rPr lang="sv" sz="1000" b="0" i="0" u="none" strike="noStrike" noProof="0">
                          <a:solidFill>
                            <a:srgbClr val="000000"/>
                          </a:solidFill>
                          <a:latin typeface="Arial"/>
                        </a:rPr>
                        <a:t>Ett sektorsövergripande konsultationsteam</a:t>
                      </a:r>
                      <a:endParaRPr lang="fi-FI" sz="1000" b="0" i="0" u="none" strike="noStrike" noProof="0">
                        <a:solidFill>
                          <a:srgbClr val="000000"/>
                        </a:solidFill>
                        <a:latin typeface="Arial"/>
                      </a:endParaRPr>
                    </a:p>
                    <a:p>
                      <a:pPr lvl="0" algn="l" rtl="0">
                        <a:lnSpc>
                          <a:spcPct val="100000"/>
                        </a:lnSpc>
                        <a:spcBef>
                          <a:spcPts val="0"/>
                        </a:spcBef>
                        <a:spcAft>
                          <a:spcPts val="0"/>
                        </a:spcAft>
                        <a:buNone/>
                      </a:pPr>
                      <a:r>
                        <a:rPr lang="sv" sz="1000" b="0" i="0" u="none" strike="noStrike" noProof="0">
                          <a:solidFill>
                            <a:srgbClr val="000000"/>
                          </a:solidFill>
                          <a:latin typeface="Arial"/>
                        </a:rPr>
                        <a:t>Främjandet av hälsa och välfärd, HYTE (nätverket Rajattomasti liikuntaa)</a:t>
                      </a:r>
                      <a:endParaRPr lang="en-US" sz="1000" dirty="0">
                        <a:latin typeface="Arial"/>
                      </a:endParaRPr>
                    </a:p>
                  </a:txBody>
                  <a:tcPr/>
                </a:tc>
                <a:tc>
                  <a:txBody>
                    <a:bodyPr/>
                    <a:lstStyle/>
                    <a:p>
                      <a:pPr lvl="0" rtl="0">
                        <a:buNone/>
                      </a:pPr>
                      <a:r>
                        <a:rPr lang="sv" sz="1000" b="0" i="0" u="none" strike="noStrike" noProof="0">
                          <a:solidFill>
                            <a:srgbClr val="000000"/>
                          </a:solidFill>
                          <a:latin typeface="Arial"/>
                        </a:rPr>
                        <a:t>Ledning hos familjecenter</a:t>
                      </a:r>
                      <a:endParaRPr lang="en-US" sz="1000" dirty="0">
                        <a:latin typeface="Arial"/>
                      </a:endParaRPr>
                    </a:p>
                    <a:p>
                      <a:pPr lvl="0" rtl="0">
                        <a:buNone/>
                      </a:pPr>
                      <a:r>
                        <a:rPr lang="sv" sz="1000" b="0" i="0" u="none" strike="noStrike" noProof="0">
                          <a:solidFill>
                            <a:srgbClr val="000000"/>
                          </a:solidFill>
                          <a:latin typeface="Arial"/>
                        </a:rPr>
                        <a:t>Integrationschef</a:t>
                      </a:r>
                      <a:endParaRPr lang="en-US" sz="1000" b="0" i="0" u="none" strike="noStrike" noProof="0" dirty="0">
                        <a:solidFill>
                          <a:srgbClr val="000000"/>
                        </a:solidFill>
                        <a:latin typeface="Arial"/>
                      </a:endParaRPr>
                    </a:p>
                    <a:p>
                      <a:pPr lvl="0" rtl="0">
                        <a:buNone/>
                      </a:pPr>
                      <a:r>
                        <a:rPr lang="sv" sz="1000" b="0" i="0" u="none" strike="noStrike" noProof="0">
                          <a:solidFill>
                            <a:srgbClr val="000000"/>
                          </a:solidFill>
                          <a:latin typeface="Arial"/>
                        </a:rPr>
                        <a:t>Utvecklarnätverk</a:t>
                      </a:r>
                      <a:endParaRPr lang="en-US" sz="1000" dirty="0">
                        <a:latin typeface="Arial"/>
                      </a:endParaRPr>
                    </a:p>
                  </a:txBody>
                  <a:tcPr/>
                </a:tc>
                <a:tc>
                  <a:txBody>
                    <a:bodyPr/>
                    <a:lstStyle/>
                    <a:p>
                      <a:pPr marL="0" marR="0" lvl="0" indent="0" algn="l" rtl="0">
                        <a:lnSpc>
                          <a:spcPct val="100000"/>
                        </a:lnSpc>
                        <a:spcBef>
                          <a:spcPts val="0"/>
                        </a:spcBef>
                        <a:spcAft>
                          <a:spcPts val="0"/>
                        </a:spcAft>
                        <a:buNone/>
                      </a:pPr>
                      <a:r>
                        <a:rPr lang="sv" sz="1000" b="0" i="0" u="none" strike="noStrike" noProof="0">
                          <a:solidFill>
                            <a:schemeClr val="dk1"/>
                          </a:solidFill>
                          <a:latin typeface="Arial"/>
                        </a:rPr>
                        <a:t>Beskrivningar av både de interna och externa samarbetsstrukturerna </a:t>
                      </a:r>
                      <a:endParaRPr lang="en-US" sz="1000" b="0" i="0" u="none" strike="noStrike" noProof="0" dirty="0">
                        <a:solidFill>
                          <a:srgbClr val="000000"/>
                        </a:solidFill>
                        <a:latin typeface="Arial"/>
                      </a:endParaRPr>
                    </a:p>
                    <a:p>
                      <a:pPr marL="0" marR="0" lvl="0" indent="0" algn="l" rtl="0">
                        <a:lnSpc>
                          <a:spcPct val="100000"/>
                        </a:lnSpc>
                        <a:spcBef>
                          <a:spcPts val="0"/>
                        </a:spcBef>
                        <a:spcAft>
                          <a:spcPts val="0"/>
                        </a:spcAft>
                        <a:buNone/>
                      </a:pPr>
                      <a:r>
                        <a:rPr lang="sv" sz="1000" b="0" i="0" u="none" strike="noStrike" noProof="0">
                          <a:solidFill>
                            <a:schemeClr val="dk1"/>
                          </a:solidFill>
                          <a:latin typeface="Arial"/>
                        </a:rPr>
                        <a:t>har utarbetats och dessa strukturer implementerats på olika nivåer.</a:t>
                      </a:r>
                      <a:endParaRPr lang="en-US" sz="1000" b="0" i="0" u="none" strike="noStrike" noProof="0" dirty="0">
                        <a:solidFill>
                          <a:srgbClr val="000000"/>
                        </a:solidFill>
                        <a:latin typeface="Arial"/>
                      </a:endParaRPr>
                    </a:p>
                    <a:p>
                      <a:pPr marL="0" marR="0" lvl="0" indent="0" algn="l" rtl="0">
                        <a:lnSpc>
                          <a:spcPct val="100000"/>
                        </a:lnSpc>
                        <a:spcBef>
                          <a:spcPts val="0"/>
                        </a:spcBef>
                        <a:spcAft>
                          <a:spcPts val="0"/>
                        </a:spcAft>
                        <a:buNone/>
                      </a:pPr>
                      <a:r>
                        <a:rPr lang="sv" sz="1000" b="0" i="0" u="none" strike="noStrike" noProof="0">
                          <a:solidFill>
                            <a:schemeClr val="dk1"/>
                          </a:solidFill>
                          <a:latin typeface="Arial"/>
                        </a:rPr>
                        <a:t>Regelbundna nätverksmöten förverkligas.</a:t>
                      </a:r>
                      <a:endParaRPr lang="en-US" sz="1000" dirty="0">
                        <a:latin typeface="Arial"/>
                      </a:endParaRPr>
                    </a:p>
                    <a:p>
                      <a:pPr marL="0" marR="0" lvl="0" indent="0" algn="l" rtl="0">
                        <a:lnSpc>
                          <a:spcPct val="100000"/>
                        </a:lnSpc>
                        <a:spcBef>
                          <a:spcPts val="0"/>
                        </a:spcBef>
                        <a:spcAft>
                          <a:spcPts val="0"/>
                        </a:spcAft>
                        <a:buNone/>
                      </a:pPr>
                      <a:endParaRPr lang="en-US" sz="1000">
                        <a:latin typeface="Arial"/>
                      </a:endParaRPr>
                    </a:p>
                  </a:txBody>
                  <a:tcPr/>
                </a:tc>
                <a:extLst>
                  <a:ext uri="{0D108BD9-81ED-4DB2-BD59-A6C34878D82A}">
                    <a16:rowId xmlns:a16="http://schemas.microsoft.com/office/drawing/2014/main" val="3866627888"/>
                  </a:ext>
                </a:extLst>
              </a:tr>
              <a:tr h="1137948">
                <a:tc>
                  <a:txBody>
                    <a:bodyPr/>
                    <a:lstStyle/>
                    <a:p>
                      <a:pPr lvl="0" rtl="0">
                        <a:buNone/>
                      </a:pPr>
                      <a:r>
                        <a:rPr lang="sv" sz="1000" b="0" i="0" u="none" strike="noStrike" noProof="0">
                          <a:solidFill>
                            <a:srgbClr val="000000"/>
                          </a:solidFill>
                          <a:latin typeface="Arial"/>
                        </a:rPr>
                        <a:t>Kunskapsbaserad ledning</a:t>
                      </a:r>
                      <a:endParaRPr lang="en-US" sz="1000" dirty="0">
                        <a:latin typeface="Arial"/>
                      </a:endParaRPr>
                    </a:p>
                  </a:txBody>
                  <a:tcPr/>
                </a:tc>
                <a:tc>
                  <a:txBody>
                    <a:bodyPr/>
                    <a:lstStyle/>
                    <a:p>
                      <a:pPr lvl="0" rtl="0">
                        <a:buNone/>
                      </a:pPr>
                      <a:r>
                        <a:rPr lang="sv" sz="1000" b="0" i="0" u="none" strike="noStrike" noProof="0" dirty="0">
                          <a:solidFill>
                            <a:schemeClr val="tx1"/>
                          </a:solidFill>
                          <a:latin typeface="Arial"/>
                        </a:rPr>
                        <a:t>Utvecklandet av kundresponssystemet och processen för att behandla responser på olika nivåer inom organisationen. </a:t>
                      </a:r>
                      <a:endParaRPr lang="en-US" sz="1000" dirty="0">
                        <a:latin typeface="Arial"/>
                      </a:endParaRPr>
                    </a:p>
                  </a:txBody>
                  <a:tcPr/>
                </a:tc>
                <a:tc>
                  <a:txBody>
                    <a:bodyPr/>
                    <a:lstStyle/>
                    <a:p>
                      <a:pPr rtl="0"/>
                      <a:r>
                        <a:rPr lang="sv" sz="900" b="0" i="0" u="none" strike="noStrike" noProof="0" dirty="0">
                          <a:solidFill>
                            <a:srgbClr val="000000"/>
                          </a:solidFill>
                          <a:latin typeface="Arial"/>
                        </a:rPr>
                        <a:t>Ledning hos familjecenter,</a:t>
                      </a:r>
                      <a:endParaRPr lang="en-US" sz="900" b="0" i="0" u="none" strike="noStrike" noProof="0" dirty="0">
                        <a:solidFill>
                          <a:srgbClr val="000000"/>
                        </a:solidFill>
                        <a:latin typeface="Arial"/>
                      </a:endParaRPr>
                    </a:p>
                    <a:p>
                      <a:pPr lvl="0" rtl="0">
                        <a:buNone/>
                      </a:pPr>
                      <a:r>
                        <a:rPr lang="sv" sz="900" b="0" i="0" u="none" strike="noStrike" noProof="0" dirty="0">
                          <a:solidFill>
                            <a:srgbClr val="000000"/>
                          </a:solidFill>
                          <a:latin typeface="Arial"/>
                        </a:rPr>
                        <a:t>Arbetsgruppen för kunskapsbaserad ledning, Utvecklarnätverket för rådgivningsbyråtjänster.</a:t>
                      </a:r>
                    </a:p>
                  </a:txBody>
                  <a:tcPr/>
                </a:tc>
                <a:tc>
                  <a:txBody>
                    <a:bodyPr/>
                    <a:lstStyle/>
                    <a:p>
                      <a:pPr lvl="0" rtl="0">
                        <a:buNone/>
                      </a:pPr>
                      <a:r>
                        <a:rPr lang="sv" sz="1000" b="0" i="0" u="none" strike="noStrike" noProof="0" dirty="0">
                          <a:solidFill>
                            <a:srgbClr val="000000"/>
                          </a:solidFill>
                          <a:latin typeface="Arial"/>
                        </a:rPr>
                        <a:t>Arbetsgruppen har utsetts och planens framsteg rapporteras om enligt årsklockan.</a:t>
                      </a:r>
                      <a:endParaRPr lang="en-US" sz="1000" dirty="0">
                        <a:latin typeface="Arial"/>
                      </a:endParaRPr>
                    </a:p>
                  </a:txBody>
                  <a:tcPr/>
                </a:tc>
                <a:extLst>
                  <a:ext uri="{0D108BD9-81ED-4DB2-BD59-A6C34878D82A}">
                    <a16:rowId xmlns:a16="http://schemas.microsoft.com/office/drawing/2014/main" val="479933091"/>
                  </a:ext>
                </a:extLst>
              </a:tr>
            </a:tbl>
          </a:graphicData>
        </a:graphic>
      </p:graphicFrame>
    </p:spTree>
    <p:extLst>
      <p:ext uri="{BB962C8B-B14F-4D97-AF65-F5344CB8AC3E}">
        <p14:creationId xmlns:p14="http://schemas.microsoft.com/office/powerpoint/2010/main" val="38108834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E9B50-90E5-034B-F169-36F4519C4220}"/>
              </a:ext>
            </a:extLst>
          </p:cNvPr>
          <p:cNvSpPr>
            <a:spLocks noGrp="1"/>
          </p:cNvSpPr>
          <p:nvPr>
            <p:ph type="ctrTitle"/>
          </p:nvPr>
        </p:nvSpPr>
        <p:spPr/>
        <p:txBody>
          <a:bodyPr rtlCol="0"/>
          <a:lstStyle/>
          <a:p>
            <a:pPr rtl="0"/>
            <a:r>
              <a:rPr lang="sv">
                <a:latin typeface="Arial"/>
                <a:cs typeface="Arial"/>
              </a:rPr>
              <a:t>Bedömning och uppföljning</a:t>
            </a:r>
            <a:endParaRPr lang="fi-FI"/>
          </a:p>
        </p:txBody>
      </p:sp>
      <p:sp>
        <p:nvSpPr>
          <p:cNvPr id="3" name="Text Placeholder 2">
            <a:extLst>
              <a:ext uri="{FF2B5EF4-FFF2-40B4-BE49-F238E27FC236}">
                <a16:creationId xmlns:a16="http://schemas.microsoft.com/office/drawing/2014/main" id="{7D628047-DB2A-6B46-4524-3A1203CF3896}"/>
              </a:ext>
            </a:extLst>
          </p:cNvPr>
          <p:cNvSpPr>
            <a:spLocks noGrp="1"/>
          </p:cNvSpPr>
          <p:nvPr>
            <p:ph type="body" sz="quarter" idx="14"/>
          </p:nvPr>
        </p:nvSpPr>
        <p:spPr/>
        <p:txBody>
          <a:bodyPr vert="horz" lIns="91440" tIns="45720" rIns="91440" bIns="45720" rtlCol="0" anchor="t">
            <a:normAutofit/>
          </a:bodyPr>
          <a:lstStyle/>
          <a:p>
            <a:pPr rtl="0">
              <a:buFont typeface="Wingdings" panose="020B0604020202020204" pitchFamily="34" charset="0"/>
              <a:buChar char="§"/>
            </a:pPr>
            <a:r>
              <a:rPr lang="sv">
                <a:latin typeface="Arial"/>
                <a:cs typeface="Arial"/>
              </a:rPr>
              <a:t>De mål som härletts ur Egentliga Finlands välfärdsområdes strategi följs upp och bedöms under planperioden som en del av rådgivningsverksamheten och dess ledning. </a:t>
            </a:r>
          </a:p>
          <a:p>
            <a:pPr rtl="0">
              <a:buFont typeface="Wingdings" panose="020B0604020202020204" pitchFamily="34" charset="0"/>
              <a:buChar char="§"/>
            </a:pPr>
            <a:r>
              <a:rPr lang="sv">
                <a:latin typeface="Arial"/>
                <a:cs typeface="Arial"/>
              </a:rPr>
              <a:t>Genomförandet av den regionala rådgivningsbyråplanen följs upp som en del av månatlig rapportering bland annat med hjälp av olika indikatorer (till exempel antalet kunder, besök och hembesök, genomförandet av hälsoundersökningar samt besök för särskilt stöd). </a:t>
            </a:r>
          </a:p>
          <a:p>
            <a:pPr rtl="0">
              <a:buFont typeface="Wingdings" panose="020B0604020202020204" pitchFamily="34" charset="0"/>
              <a:buChar char="§"/>
            </a:pPr>
            <a:r>
              <a:rPr lang="sv">
                <a:latin typeface="Arial"/>
                <a:cs typeface="Arial"/>
              </a:rPr>
              <a:t>Genomförandet av planens åtgärder rapporteras om som en del av rapportering av ekonomi och verksamhet, i delårsrapporter, i bokslutet och i verksamhetsberättelsen.</a:t>
            </a:r>
          </a:p>
        </p:txBody>
      </p:sp>
    </p:spTree>
    <p:extLst>
      <p:ext uri="{BB962C8B-B14F-4D97-AF65-F5344CB8AC3E}">
        <p14:creationId xmlns:p14="http://schemas.microsoft.com/office/powerpoint/2010/main" val="4116503037"/>
      </p:ext>
    </p:extLst>
  </p:cSld>
  <p:clrMapOvr>
    <a:masterClrMapping/>
  </p:clrMapOvr>
</p:sld>
</file>

<file path=ppt/theme/theme1.xml><?xml version="1.0" encoding="utf-8"?>
<a:theme xmlns:a="http://schemas.openxmlformats.org/drawingml/2006/main" name="Office Theme">
  <a:themeElements>
    <a:clrScheme name="Varha">
      <a:dk1>
        <a:srgbClr val="000000"/>
      </a:dk1>
      <a:lt1>
        <a:srgbClr val="FFFFFF"/>
      </a:lt1>
      <a:dk2>
        <a:srgbClr val="3C2B7C"/>
      </a:dk2>
      <a:lt2>
        <a:srgbClr val="009F8D"/>
      </a:lt2>
      <a:accent1>
        <a:srgbClr val="3C2B7C"/>
      </a:accent1>
      <a:accent2>
        <a:srgbClr val="009F8D"/>
      </a:accent2>
      <a:accent3>
        <a:srgbClr val="9990C0"/>
      </a:accent3>
      <a:accent4>
        <a:srgbClr val="D7EAEA"/>
      </a:accent4>
      <a:accent5>
        <a:srgbClr val="F39300"/>
      </a:accent5>
      <a:accent6>
        <a:srgbClr val="145E40"/>
      </a:accent6>
      <a:hlink>
        <a:srgbClr val="F39300"/>
      </a:hlink>
      <a:folHlink>
        <a:srgbClr val="145E4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B4704A40-BDB6-D348-BE58-D14FAC197787}" vid="{A24B36F8-F9D4-5445-AED9-CDA78D3FD0D3}"/>
    </a:ext>
  </a:extLst>
</a:theme>
</file>

<file path=ppt/theme/theme2.xml><?xml version="1.0" encoding="utf-8"?>
<a:theme xmlns:a="http://schemas.openxmlformats.org/drawingml/2006/main" name="Office-te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Varha">
      <a:dk1>
        <a:srgbClr val="000000"/>
      </a:dk1>
      <a:lt1>
        <a:srgbClr val="FFFFFF"/>
      </a:lt1>
      <a:dk2>
        <a:srgbClr val="3C2B7C"/>
      </a:dk2>
      <a:lt2>
        <a:srgbClr val="009F8D"/>
      </a:lt2>
      <a:accent1>
        <a:srgbClr val="3C2B7C"/>
      </a:accent1>
      <a:accent2>
        <a:srgbClr val="009F8D"/>
      </a:accent2>
      <a:accent3>
        <a:srgbClr val="9990C0"/>
      </a:accent3>
      <a:accent4>
        <a:srgbClr val="D7EAEA"/>
      </a:accent4>
      <a:accent5>
        <a:srgbClr val="F39300"/>
      </a:accent5>
      <a:accent6>
        <a:srgbClr val="145E40"/>
      </a:accent6>
      <a:hlink>
        <a:srgbClr val="F39300"/>
      </a:hlink>
      <a:folHlink>
        <a:srgbClr val="145E4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B4704A40-BDB6-D348-BE58-D14FAC197787}" vid="{A24B36F8-F9D4-5445-AED9-CDA78D3FD0D3}"/>
    </a:ext>
  </a:extLst>
</a:theme>
</file>

<file path=ppt/theme/theme4.xml><?xml version="1.0" encoding="utf-8"?>
<a:theme xmlns:a="http://schemas.openxmlformats.org/drawingml/2006/main" name="Office-teema">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Relationships xmlns="http://schemas.openxmlformats.org/package/2006/relationships"><Relationship Id="rId1" Target="itemProps1.xml" Type="http://schemas.openxmlformats.org/officeDocument/2006/relationships/customXmlProps"/></Relationships>
</file>

<file path=customXml/_rels/item2.xml.rels><?xml version="1.0" encoding="UTF-8" standalone="yes"?><Relationships xmlns="http://schemas.openxmlformats.org/package/2006/relationships"><Relationship Id="rId1" Target="itemProps2.xml" Type="http://schemas.openxmlformats.org/officeDocument/2006/relationships/customXmlProps"/></Relationships>
</file>

<file path=customXml/_rels/item3.xml.rels><?xml version="1.0" encoding="UTF-8" standalone="yes"?><Relationships xmlns="http://schemas.openxmlformats.org/package/2006/relationships"><Relationship Id="rId1" Target="itemProps3.xml" Type="http://schemas.openxmlformats.org/officeDocument/2006/relationships/customXmlProps"/></Relationships>
</file>

<file path=customXml/_rels/item4.xml.rels><?xml version="1.0" encoding="UTF-8" standalone="yes"?><Relationships xmlns="http://schemas.openxmlformats.org/package/2006/relationships"><Relationship Id="rId1" Target="itemProps4.xml" Type="http://schemas.openxmlformats.org/officeDocument/2006/relationships/customXmlProps"/></Relationships>
</file>

<file path=customXml/item1.xml><?xml version="1.0" encoding="utf-8"?>
<ct:contentTypeSchema xmlns:ct="http://schemas.microsoft.com/office/2006/metadata/contentType" xmlns:ma="http://schemas.microsoft.com/office/2006/metadata/properties/metaAttributes" ct:_="" ma:_="" ma:contentTypeName="Asiakirja" ma:contentTypeID="0x01010028407BD7373284438A5BE34B3BBA7095" ma:contentTypeVersion="4" ma:contentTypeDescription="Luo uusi asiakirja." ma:contentTypeScope="" ma:versionID="551e0e6f3e93f713f75c70ac460447a5">
  <xsd:schema xmlns:xsd="http://www.w3.org/2001/XMLSchema" xmlns:xs="http://www.w3.org/2001/XMLSchema" xmlns:p="http://schemas.microsoft.com/office/2006/metadata/properties" xmlns:ns2="9e5b36a9-292d-4143-b3eb-f727e3d8e0dd" targetNamespace="http://schemas.microsoft.com/office/2006/metadata/properties" ma:root="true" ma:fieldsID="75143b3392bea9b4aff876e94027e220" ns2:_="">
    <xsd:import namespace="9e5b36a9-292d-4143-b3eb-f727e3d8e0d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e5b36a9-292d-4143-b3eb-f727e3d8e0d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Sisältölaji"/>
        <xsd:element ref="dc:title" minOccurs="0" maxOccurs="1" ma:index="4" ma:displayName="Otsikk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haredContentType xmlns="Microsoft.SharePoint.Taxonomy.ContentTypeSync" SourceId="8fcd9a83-f8aa-489e-9026-0d88784a1470" ContentTypeId="0x0101" PreviousValue="false"/>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92514E1-DE03-4E3E-8176-7D8034CC35AF}"/>
</file>

<file path=customXml/itemProps2.xml><?xml version="1.0" encoding="utf-8"?>
<ds:datastoreItem xmlns:ds="http://schemas.openxmlformats.org/officeDocument/2006/customXml" ds:itemID="{DF5A63C1-063D-44C1-90A5-38EE92B8707E}"/>
</file>

<file path=customXml/itemProps3.xml><?xml version="1.0" encoding="utf-8"?>
<ds:datastoreItem xmlns:ds="http://schemas.openxmlformats.org/officeDocument/2006/customXml" ds:itemID="{0118B2FA-02B4-42A9-A634-DB9E644FA751}"/>
</file>

<file path=customXml/itemProps4.xml><?xml version="1.0" encoding="utf-8"?>
<ds:datastoreItem xmlns:ds="http://schemas.openxmlformats.org/officeDocument/2006/customXml" ds:itemID="{C38A56A0-50FA-4B91-902F-6A437B38CAB1}"/>
</file>

<file path=docMetadata/LabelInfo.xml><?xml version="1.0" encoding="utf-8"?>
<clbl:labelList xmlns:clbl="http://schemas.microsoft.com/office/2020/mipLabelMetadata">
  <clbl:label id="{c6325d00-45d5-422f-bcae-82845cd9b814}" enabled="0" method="" siteId="{c6325d00-45d5-422f-bcae-82845cd9b814}" removed="1"/>
</clbl:labelList>
</file>

<file path=docProps/app.xml><?xml version="1.0" encoding="utf-8"?>
<Properties xmlns="http://schemas.openxmlformats.org/officeDocument/2006/extended-properties" xmlns:vt="http://schemas.openxmlformats.org/officeDocument/2006/docPropsVTypes">
  <Template/>
  <TotalTime>0</TotalTime>
  <Words>3893</Words>
  <Application>Microsoft Office PowerPoint</Application>
  <PresentationFormat>Näytössä katseltava esitys (16:9)</PresentationFormat>
  <Paragraphs>336</Paragraphs>
  <Slides>26</Slides>
  <Notes>3</Notes>
  <HiddenSlides>0</HiddenSlides>
  <MMClips>0</MMClips>
  <ScaleCrop>false</ScaleCrop>
  <HeadingPairs>
    <vt:vector size="6" baseType="variant">
      <vt:variant>
        <vt:lpstr>Käytetyt fontit</vt:lpstr>
      </vt:variant>
      <vt:variant>
        <vt:i4>9</vt:i4>
      </vt:variant>
      <vt:variant>
        <vt:lpstr>Teema</vt:lpstr>
      </vt:variant>
      <vt:variant>
        <vt:i4>3</vt:i4>
      </vt:variant>
      <vt:variant>
        <vt:lpstr>Dian otsikot</vt:lpstr>
      </vt:variant>
      <vt:variant>
        <vt:i4>26</vt:i4>
      </vt:variant>
    </vt:vector>
  </HeadingPairs>
  <TitlesOfParts>
    <vt:vector size="38" baseType="lpstr">
      <vt:lpstr>Arial</vt:lpstr>
      <vt:lpstr>Arial Bold</vt:lpstr>
      <vt:lpstr>Arial,Sans-Serif</vt:lpstr>
      <vt:lpstr>Calibri</vt:lpstr>
      <vt:lpstr>Calibri Light</vt:lpstr>
      <vt:lpstr>Courier New</vt:lpstr>
      <vt:lpstr>Segoe UI</vt:lpstr>
      <vt:lpstr>Wingdings</vt:lpstr>
      <vt:lpstr>Wingdings,Sans-Serif</vt:lpstr>
      <vt:lpstr>Office Theme</vt:lpstr>
      <vt:lpstr>Office-teema</vt:lpstr>
      <vt:lpstr>1_Office Theme</vt:lpstr>
      <vt:lpstr>Egentliga Finlands välfärdsområdes  regionala rådgivningsbyråplan 2026–2029</vt:lpstr>
      <vt:lpstr>Egentliga Finlands välfärdsområdes regionala rådgivningsbyråplan</vt:lpstr>
      <vt:lpstr>Befolkningsutveckling kommunvis Minderåriga</vt:lpstr>
      <vt:lpstr>Befolkningsprognos: andelen små barn av befolkningen</vt:lpstr>
      <vt:lpstr>Förutsedd utveckling hos 0–1 åringar 2010–2040</vt:lpstr>
      <vt:lpstr>Fattigdomen i barnfamiljer inom Egentliga Finland</vt:lpstr>
      <vt:lpstr>Rådgivningsbyråernas lagstadgade uppgifter</vt:lpstr>
      <vt:lpstr>Egentliga Finlands välfärdsområdes  samlade rådgivningstjänster</vt:lpstr>
      <vt:lpstr>Rådgivningsarbetets viktigaste principer och mål</vt:lpstr>
      <vt:lpstr>Personaldimensionering inom rådgivningsbyråtjänsterna </vt:lpstr>
      <vt:lpstr>Rådgivningsbyråtjänsterna som en del av familjecentrets tjänstehelhet inom Egentliga Finland</vt:lpstr>
      <vt:lpstr>Tjänstestruktur, tjänsteutbud och samordning av tjänster</vt:lpstr>
      <vt:lpstr>PowerPoint-esitys</vt:lpstr>
      <vt:lpstr>PowerPoint-esitys</vt:lpstr>
      <vt:lpstr>PowerPoint-esitys</vt:lpstr>
      <vt:lpstr>Rådgivningsbyråtjänsterna inom Egentliga Finlands välfärdsområde</vt:lpstr>
      <vt:lpstr>Rådgivningsbyråtjänster för mödra- och barnavård </vt:lpstr>
      <vt:lpstr>Preventivmedels- och familjeplaneringsrådgivning samt rådgivning om sexuell hälsa </vt:lpstr>
      <vt:lpstr>Rådgivningspsykologens tjänster</vt:lpstr>
      <vt:lpstr>Riktlinjer för utvecklingen av rådgivningsbyråtjänsterna  </vt:lpstr>
      <vt:lpstr>Prioriteringar i rådgivningsbyråtjänsterna inom Egentliga Finlands välfärdsområde</vt:lpstr>
      <vt:lpstr>Rådgivningsbyråtjänsterna inom Egentliga Finlands välfärdsområde</vt:lpstr>
      <vt:lpstr>Kundrespons och kundupplevelse</vt:lpstr>
      <vt:lpstr>PowerPoint-esitys</vt:lpstr>
      <vt:lpstr>PowerPoint-esitys</vt:lpstr>
      <vt:lpstr>Bedömning och uppföljning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2025-11-14T10:26:52Z</dcterms:created>
  <dcterms:modified xsi:type="dcterms:W3CDTF">2025-11-24T17:55:39Z</dcterms:modified>
  <cp:revision>1</cp:revi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0x01010028407BD7373284438A5BE34B3BBA7095</vt:lpwstr>
  </property>
</Properties>
</file>